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0" r:id="rId5"/>
    <p:sldMasterId id="2147483769" r:id="rId6"/>
  </p:sldMasterIdLst>
  <p:notesMasterIdLst>
    <p:notesMasterId r:id="rId21"/>
  </p:notesMasterIdLst>
  <p:handoutMasterIdLst>
    <p:handoutMasterId r:id="rId22"/>
  </p:handoutMasterIdLst>
  <p:sldIdLst>
    <p:sldId id="385" r:id="rId7"/>
    <p:sldId id="625" r:id="rId8"/>
    <p:sldId id="621" r:id="rId9"/>
    <p:sldId id="620" r:id="rId10"/>
    <p:sldId id="607" r:id="rId11"/>
    <p:sldId id="623" r:id="rId12"/>
    <p:sldId id="626" r:id="rId13"/>
    <p:sldId id="627" r:id="rId14"/>
    <p:sldId id="628" r:id="rId15"/>
    <p:sldId id="632" r:id="rId16"/>
    <p:sldId id="630" r:id="rId17"/>
    <p:sldId id="631" r:id="rId18"/>
    <p:sldId id="633" r:id="rId19"/>
    <p:sldId id="618" r:id="rId2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kcja domyślna" id="{C5D2C549-1660-49AF-A7CD-439704EAC6AC}">
          <p14:sldIdLst>
            <p14:sldId id="385"/>
            <p14:sldId id="625"/>
            <p14:sldId id="621"/>
            <p14:sldId id="620"/>
            <p14:sldId id="607"/>
            <p14:sldId id="623"/>
            <p14:sldId id="626"/>
            <p14:sldId id="627"/>
            <p14:sldId id="628"/>
            <p14:sldId id="632"/>
            <p14:sldId id="630"/>
            <p14:sldId id="631"/>
            <p14:sldId id="633"/>
            <p14:sldId id="61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15" userDrawn="1">
          <p15:clr>
            <a:srgbClr val="A4A3A4"/>
          </p15:clr>
        </p15:guide>
        <p15:guide id="2" pos="564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ufleńska, Maria" initials="MS" lastIdx="1" clrIdx="0">
    <p:extLst/>
  </p:cmAuthor>
  <p:cmAuthor id="2" name="Pawlak, Anna" initials="PA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75CC"/>
    <a:srgbClr val="AA0023"/>
    <a:srgbClr val="C51F35"/>
    <a:srgbClr val="969696"/>
    <a:srgbClr val="7C0F1E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2129" autoAdjust="0"/>
  </p:normalViewPr>
  <p:slideViewPr>
    <p:cSldViewPr>
      <p:cViewPr varScale="1">
        <p:scale>
          <a:sx n="107" d="100"/>
          <a:sy n="107" d="100"/>
        </p:scale>
        <p:origin x="-1902" y="-90"/>
      </p:cViewPr>
      <p:guideLst>
        <p:guide orient="horz" pos="2115"/>
        <p:guide pos="564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49B0B-A204-4E50-8E4B-C777D1F32582}" type="datetimeFigureOut">
              <a:rPr lang="pl-PL" smtClean="0"/>
              <a:pPr/>
              <a:t>29.09.2021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AD876-233F-4DF5-82CB-B11538F8EEA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29096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C6134-FC84-448B-89C4-83B9B25D1C96}" type="datetimeFigureOut">
              <a:rPr lang="pl-PL" smtClean="0"/>
              <a:pPr/>
              <a:t>29.09.2021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C5643-9503-4309-ABEB-D88606F7917C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53452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01461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16978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77805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8714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61877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94935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32130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27109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9164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6934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70880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C5643-9503-4309-ABEB-D88606F7917C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5959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lajd tytułowy">
    <p:bg>
      <p:bgPr>
        <a:solidFill>
          <a:srgbClr val="CF0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/>
          <p:nvPr/>
        </p:nvSpPr>
        <p:spPr>
          <a:xfrm>
            <a:off x="0" y="2870200"/>
            <a:ext cx="6259513" cy="3987800"/>
          </a:xfrm>
          <a:prstGeom prst="rect">
            <a:avLst/>
          </a:prstGeom>
          <a:solidFill>
            <a:srgbClr val="AA00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1"/>
          <p:cNvSpPr/>
          <p:nvPr/>
        </p:nvSpPr>
        <p:spPr>
          <a:xfrm>
            <a:off x="6259513" y="0"/>
            <a:ext cx="2875137" cy="2880320"/>
          </a:xfrm>
          <a:prstGeom prst="rect">
            <a:avLst/>
          </a:prstGeom>
          <a:solidFill>
            <a:srgbClr val="C20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1"/>
          <p:cNvSpPr/>
          <p:nvPr/>
        </p:nvSpPr>
        <p:spPr>
          <a:xfrm>
            <a:off x="5796136" y="476672"/>
            <a:ext cx="2875137" cy="2880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1"/>
          <p:cNvSpPr/>
          <p:nvPr/>
        </p:nvSpPr>
        <p:spPr>
          <a:xfrm>
            <a:off x="20796" y="2870200"/>
            <a:ext cx="6259513" cy="3987800"/>
          </a:xfrm>
          <a:prstGeom prst="rect">
            <a:avLst/>
          </a:prstGeom>
          <a:solidFill>
            <a:srgbClr val="AA00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500" y="3016250"/>
            <a:ext cx="5924550" cy="1470025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500" y="4648200"/>
            <a:ext cx="5924550" cy="146685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90500" y="6250803"/>
            <a:ext cx="5924550" cy="44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2429" y="476673"/>
            <a:ext cx="2468844" cy="18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705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3" name="Grupa 12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9" name="Prostokąt 18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0" name="Grupa 19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21" name="Prostokąt 20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22" name="Prostokąt 21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23" name="Prostokąt 22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</p:grpSp>
        </p:grpSp>
        <p:pic>
          <p:nvPicPr>
            <p:cNvPr id="18" name="Obraz 17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1925" y="1196753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199" y="1196754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5295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908" y="1196752"/>
            <a:ext cx="4335463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1925" y="1988840"/>
            <a:ext cx="4335463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365625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65625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60597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a 12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4" name="Grupa 13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20" name="Prostokąt 19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1" name="Grupa 20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22" name="Prostokąt 21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23" name="Prostokąt 22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24" name="Prostokąt 23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</p:grpSp>
        </p:grpSp>
        <p:pic>
          <p:nvPicPr>
            <p:cNvPr id="19" name="Obraz 18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908" y="1196752"/>
            <a:ext cx="4335463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1925" y="1988840"/>
            <a:ext cx="4335463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365625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65625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6476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0227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0" name="Grupa 9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6" name="Prostokąt 15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7" name="Grupa 16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18" name="Prostokąt 17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19" name="Prostokąt 18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20" name="Prostokąt 19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</p:grpSp>
        </p:grpSp>
        <p:pic>
          <p:nvPicPr>
            <p:cNvPr id="15" name="Obraz 14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6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6575746"/>
            <a:ext cx="1828799" cy="30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673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85093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9" name="Grupa 8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5" name="Prostokąt 14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6" name="Grupa 15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17" name="Prostokąt 16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18" name="Prostokąt 17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19" name="Prostokąt 18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</p:grpSp>
        </p:grpSp>
        <p:pic>
          <p:nvPicPr>
            <p:cNvPr id="10" name="Obraz 9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62033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762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9114"/>
            <a:ext cx="7772400" cy="885830"/>
          </a:xfrm>
          <a:prstGeom prst="rect">
            <a:avLst/>
          </a:prstGeom>
        </p:spPr>
        <p:txBody>
          <a:bodyPr/>
          <a:lstStyle>
            <a:lvl1pPr algn="ctr">
              <a:defRPr sz="2800" baseline="0">
                <a:solidFill>
                  <a:srgbClr val="B60024"/>
                </a:solidFill>
                <a:latin typeface="Arial" panose="020B0604020202020204" pitchFamily="34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68960"/>
            <a:ext cx="6400800" cy="542932"/>
          </a:xfrm>
        </p:spPr>
        <p:txBody>
          <a:bodyPr/>
          <a:lstStyle>
            <a:lvl1pPr marL="0" indent="0" algn="ctr">
              <a:buFontTx/>
              <a:buNone/>
              <a:defRPr sz="2000" baseline="0">
                <a:solidFill>
                  <a:srgbClr val="58595A"/>
                </a:solidFill>
                <a:latin typeface="Arial" panose="020B0604020202020204" pitchFamily="34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723580" y="4725144"/>
            <a:ext cx="2133600" cy="255587"/>
          </a:xfrm>
          <a:prstGeom prst="rect">
            <a:avLst/>
          </a:prstGeom>
        </p:spPr>
        <p:txBody>
          <a:bodyPr/>
          <a:lstStyle>
            <a:lvl1pPr algn="l">
              <a:defRPr sz="1200" smtClean="0"/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0166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lajd tytułowy">
    <p:bg>
      <p:bgPr>
        <a:solidFill>
          <a:srgbClr val="CF0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/>
          <p:nvPr/>
        </p:nvSpPr>
        <p:spPr>
          <a:xfrm>
            <a:off x="0" y="2870200"/>
            <a:ext cx="6259513" cy="3987800"/>
          </a:xfrm>
          <a:prstGeom prst="rect">
            <a:avLst/>
          </a:prstGeom>
          <a:solidFill>
            <a:srgbClr val="AA00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1"/>
          <p:cNvSpPr/>
          <p:nvPr/>
        </p:nvSpPr>
        <p:spPr>
          <a:xfrm>
            <a:off x="6259513" y="0"/>
            <a:ext cx="2875137" cy="2880320"/>
          </a:xfrm>
          <a:prstGeom prst="rect">
            <a:avLst/>
          </a:prstGeom>
          <a:solidFill>
            <a:srgbClr val="C200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1"/>
          <p:cNvSpPr/>
          <p:nvPr/>
        </p:nvSpPr>
        <p:spPr>
          <a:xfrm>
            <a:off x="5796136" y="476672"/>
            <a:ext cx="2875137" cy="2880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1"/>
          <p:cNvSpPr/>
          <p:nvPr/>
        </p:nvSpPr>
        <p:spPr>
          <a:xfrm>
            <a:off x="20796" y="2870200"/>
            <a:ext cx="6259513" cy="3987800"/>
          </a:xfrm>
          <a:prstGeom prst="rect">
            <a:avLst/>
          </a:prstGeom>
          <a:solidFill>
            <a:srgbClr val="AA00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500" y="3016250"/>
            <a:ext cx="5924550" cy="1470025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500" y="4648200"/>
            <a:ext cx="5924550" cy="146685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90500" y="6250803"/>
            <a:ext cx="5924550" cy="44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2429" y="476673"/>
            <a:ext cx="2468844" cy="18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8432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Powerpoint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500" y="3016250"/>
            <a:ext cx="5924550" cy="1470025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500" y="4648200"/>
            <a:ext cx="5924550" cy="146685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90500" y="6250803"/>
            <a:ext cx="5924550" cy="44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</p:spTree>
    <p:extLst>
      <p:ext uri="{BB962C8B-B14F-4D97-AF65-F5344CB8AC3E}">
        <p14:creationId xmlns:p14="http://schemas.microsoft.com/office/powerpoint/2010/main" xmlns="" val="233341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Powerpoint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500" y="3016250"/>
            <a:ext cx="5924550" cy="1470025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500" y="4648200"/>
            <a:ext cx="5924550" cy="146685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90500" y="6250803"/>
            <a:ext cx="5924550" cy="44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</p:spTree>
    <p:extLst>
      <p:ext uri="{BB962C8B-B14F-4D97-AF65-F5344CB8AC3E}">
        <p14:creationId xmlns:p14="http://schemas.microsoft.com/office/powerpoint/2010/main" xmlns="" val="1518357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lajd tytułowy">
    <p:bg>
      <p:bgPr>
        <a:solidFill>
          <a:schemeClr val="tx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/>
        </p:nvSpPr>
        <p:spPr>
          <a:xfrm>
            <a:off x="6259513" y="0"/>
            <a:ext cx="2875137" cy="2880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"/>
          <p:cNvSpPr/>
          <p:nvPr/>
        </p:nvSpPr>
        <p:spPr>
          <a:xfrm>
            <a:off x="5796136" y="476672"/>
            <a:ext cx="2875137" cy="2880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"/>
          <p:cNvSpPr/>
          <p:nvPr/>
        </p:nvSpPr>
        <p:spPr>
          <a:xfrm>
            <a:off x="20796" y="2870200"/>
            <a:ext cx="6259513" cy="398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500" y="3025775"/>
            <a:ext cx="5924550" cy="1470025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500" y="4657725"/>
            <a:ext cx="5924550" cy="146685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rgbClr val="636B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90500" y="6260328"/>
            <a:ext cx="5924550" cy="44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636B7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8260" y="309390"/>
            <a:ext cx="2510838" cy="189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014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0" y="1462131"/>
            <a:ext cx="9144000" cy="5405411"/>
            <a:chOff x="0" y="1319491"/>
            <a:chExt cx="9385295" cy="5548051"/>
          </a:xfrm>
        </p:grpSpPr>
        <p:sp>
          <p:nvSpPr>
            <p:cNvPr id="9" name="Prostokąt 8"/>
            <p:cNvSpPr/>
            <p:nvPr userDrawn="1"/>
          </p:nvSpPr>
          <p:spPr>
            <a:xfrm>
              <a:off x="0" y="6163733"/>
              <a:ext cx="9385295" cy="6942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>
                <a:solidFill>
                  <a:prstClr val="white"/>
                </a:solidFill>
              </a:endParaRPr>
            </a:p>
          </p:txBody>
        </p:sp>
        <p:grpSp>
          <p:nvGrpSpPr>
            <p:cNvPr id="10" name="Grupa 9"/>
            <p:cNvGrpSpPr/>
            <p:nvPr userDrawn="1"/>
          </p:nvGrpSpPr>
          <p:grpSpPr>
            <a:xfrm>
              <a:off x="0" y="1319491"/>
              <a:ext cx="5548424" cy="5548051"/>
              <a:chOff x="-9128" y="1327492"/>
              <a:chExt cx="5548424" cy="5548051"/>
            </a:xfrm>
          </p:grpSpPr>
          <p:sp>
            <p:nvSpPr>
              <p:cNvPr id="11" name="Prostokąt 10"/>
              <p:cNvSpPr/>
              <p:nvPr userDrawn="1"/>
            </p:nvSpPr>
            <p:spPr>
              <a:xfrm>
                <a:off x="-9128" y="5750800"/>
                <a:ext cx="1124743" cy="11247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Prostokąt 11"/>
              <p:cNvSpPr/>
              <p:nvPr userDrawn="1"/>
            </p:nvSpPr>
            <p:spPr>
              <a:xfrm>
                <a:off x="1115988" y="1327492"/>
                <a:ext cx="4423308" cy="44233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Prostokąt 13"/>
              <p:cNvSpPr/>
              <p:nvPr userDrawn="1"/>
            </p:nvSpPr>
            <p:spPr>
              <a:xfrm>
                <a:off x="1831428" y="2060848"/>
                <a:ext cx="2956596" cy="29565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95825" y="2171699"/>
            <a:ext cx="5924447" cy="1852614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95825" y="4149080"/>
            <a:ext cx="5924447" cy="1466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636B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95825" y="5788840"/>
            <a:ext cx="5924447" cy="4492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solidFill>
                  <a:srgbClr val="636B7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62981" y="0"/>
            <a:ext cx="2981019" cy="2171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5027" y="66675"/>
            <a:ext cx="1973882" cy="149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009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48014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1" name="Grupa 10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6" name="Prostokąt 15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7" name="Grupa 16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18" name="Prostokąt 17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Prostokąt 18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" name="Prostokąt 19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21" name="Obraz 20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62034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124743" y="4611948"/>
            <a:ext cx="6759625" cy="13690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" name="Symbol zastępczy tekstu 2"/>
          <p:cNvSpPr>
            <a:spLocks noGrp="1"/>
          </p:cNvSpPr>
          <p:nvPr>
            <p:ph type="body" idx="1"/>
          </p:nvPr>
        </p:nvSpPr>
        <p:spPr>
          <a:xfrm>
            <a:off x="1124743" y="3118719"/>
            <a:ext cx="6759625" cy="14932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424231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/>
          <p:cNvGrpSpPr/>
          <p:nvPr/>
        </p:nvGrpSpPr>
        <p:grpSpPr>
          <a:xfrm>
            <a:off x="0" y="188640"/>
            <a:ext cx="5548424" cy="5548051"/>
            <a:chOff x="-9128" y="1327492"/>
            <a:chExt cx="5548424" cy="5548051"/>
          </a:xfrm>
        </p:grpSpPr>
        <p:sp>
          <p:nvSpPr>
            <p:cNvPr id="7" name="Prostokąt 6"/>
            <p:cNvSpPr/>
            <p:nvPr userDrawn="1"/>
          </p:nvSpPr>
          <p:spPr>
            <a:xfrm>
              <a:off x="-9128" y="5750800"/>
              <a:ext cx="1124743" cy="11247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>
                <a:solidFill>
                  <a:prstClr val="white"/>
                </a:solidFill>
              </a:endParaRPr>
            </a:p>
          </p:txBody>
        </p:sp>
        <p:sp>
          <p:nvSpPr>
            <p:cNvPr id="10" name="Prostokąt 9"/>
            <p:cNvSpPr/>
            <p:nvPr userDrawn="1"/>
          </p:nvSpPr>
          <p:spPr>
            <a:xfrm>
              <a:off x="1115988" y="1327492"/>
              <a:ext cx="4423308" cy="44233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>
                <a:solidFill>
                  <a:prstClr val="white"/>
                </a:solidFill>
              </a:endParaRPr>
            </a:p>
          </p:txBody>
        </p:sp>
        <p:sp>
          <p:nvSpPr>
            <p:cNvPr id="11" name="Prostokąt 10"/>
            <p:cNvSpPr/>
            <p:nvPr userDrawn="1"/>
          </p:nvSpPr>
          <p:spPr>
            <a:xfrm>
              <a:off x="1831428" y="2060848"/>
              <a:ext cx="2956596" cy="2956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4743" y="4611948"/>
            <a:ext cx="6759625" cy="13690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24743" y="3118719"/>
            <a:ext cx="6759625" cy="14932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84991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1925" y="1196753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199" y="1196754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809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3" name="Grupa 12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9" name="Prostokąt 18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0" name="Grupa 19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21" name="Prostokąt 20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Prostokąt 21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Prostokąt 22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18" name="Obraz 17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1925" y="1196753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199" y="1196754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089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908" y="1196752"/>
            <a:ext cx="4335463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1925" y="1988840"/>
            <a:ext cx="4335463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365625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65625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10100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lajd tytułowy">
    <p:bg>
      <p:bgPr>
        <a:solidFill>
          <a:schemeClr val="tx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/>
        </p:nvSpPr>
        <p:spPr>
          <a:xfrm>
            <a:off x="6259513" y="0"/>
            <a:ext cx="2875137" cy="2880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"/>
          <p:cNvSpPr/>
          <p:nvPr/>
        </p:nvSpPr>
        <p:spPr>
          <a:xfrm>
            <a:off x="5796136" y="476672"/>
            <a:ext cx="2875137" cy="2880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"/>
          <p:cNvSpPr/>
          <p:nvPr/>
        </p:nvSpPr>
        <p:spPr>
          <a:xfrm>
            <a:off x="20796" y="2870200"/>
            <a:ext cx="6259513" cy="398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500" y="3025775"/>
            <a:ext cx="5924550" cy="1470025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500" y="4657725"/>
            <a:ext cx="5924550" cy="146685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rgbClr val="636B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90500" y="6260328"/>
            <a:ext cx="5924550" cy="44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636B7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8260" y="309390"/>
            <a:ext cx="2510838" cy="189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048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a 12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4" name="Grupa 13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20" name="Prostokąt 19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1" name="Grupa 20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22" name="Prostokąt 21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Prostokąt 22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" name="Prostokąt 23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19" name="Obraz 18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908" y="1196752"/>
            <a:ext cx="4335463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1925" y="1988840"/>
            <a:ext cx="4335463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365625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65625" cy="44976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67434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99240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0" name="Grupa 9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6" name="Prostokąt 15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7" name="Grupa 16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18" name="Prostokąt 17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Prostokąt 18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" name="Prostokąt 19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15" name="Obraz 14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6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6575746"/>
            <a:ext cx="1828799" cy="30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614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3716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9" name="Grupa 8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5" name="Prostokąt 14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6" name="Grupa 15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17" name="Prostokąt 16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" name="Prostokąt 17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Prostokąt 18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pic>
          <p:nvPicPr>
            <p:cNvPr id="10" name="Obraz 9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86162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01358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9114"/>
            <a:ext cx="7772400" cy="885830"/>
          </a:xfrm>
          <a:prstGeom prst="rect">
            <a:avLst/>
          </a:prstGeom>
        </p:spPr>
        <p:txBody>
          <a:bodyPr/>
          <a:lstStyle>
            <a:lvl1pPr algn="ctr">
              <a:defRPr sz="2800" baseline="0">
                <a:solidFill>
                  <a:srgbClr val="B60024"/>
                </a:solidFill>
                <a:latin typeface="Arial" panose="020B0604020202020204" pitchFamily="34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68960"/>
            <a:ext cx="6400800" cy="542932"/>
          </a:xfrm>
        </p:spPr>
        <p:txBody>
          <a:bodyPr/>
          <a:lstStyle>
            <a:lvl1pPr marL="0" indent="0" algn="ctr">
              <a:buFontTx/>
              <a:buNone/>
              <a:defRPr sz="2000" baseline="0">
                <a:solidFill>
                  <a:srgbClr val="58595A"/>
                </a:solidFill>
                <a:latin typeface="Arial" panose="020B0604020202020204" pitchFamily="34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723580" y="4725144"/>
            <a:ext cx="2133600" cy="255587"/>
          </a:xfrm>
          <a:prstGeom prst="rect">
            <a:avLst/>
          </a:prstGeom>
        </p:spPr>
        <p:txBody>
          <a:bodyPr/>
          <a:lstStyle>
            <a:lvl1pPr algn="l">
              <a:defRPr sz="1200" smtClean="0"/>
            </a:lvl1pPr>
          </a:lstStyle>
          <a:p>
            <a:endParaRPr lang="pl-PL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1554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0" y="1462131"/>
            <a:ext cx="9144000" cy="5405411"/>
            <a:chOff x="0" y="1319491"/>
            <a:chExt cx="9385295" cy="5548051"/>
          </a:xfrm>
        </p:grpSpPr>
        <p:sp>
          <p:nvSpPr>
            <p:cNvPr id="9" name="Prostokąt 8"/>
            <p:cNvSpPr/>
            <p:nvPr userDrawn="1"/>
          </p:nvSpPr>
          <p:spPr>
            <a:xfrm>
              <a:off x="0" y="6163733"/>
              <a:ext cx="9385295" cy="6942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>
                <a:solidFill>
                  <a:schemeClr val="bg1"/>
                </a:solidFill>
              </a:endParaRPr>
            </a:p>
          </p:txBody>
        </p:sp>
        <p:grpSp>
          <p:nvGrpSpPr>
            <p:cNvPr id="10" name="Grupa 9"/>
            <p:cNvGrpSpPr/>
            <p:nvPr userDrawn="1"/>
          </p:nvGrpSpPr>
          <p:grpSpPr>
            <a:xfrm>
              <a:off x="0" y="1319491"/>
              <a:ext cx="5548424" cy="5548051"/>
              <a:chOff x="-9128" y="1327492"/>
              <a:chExt cx="5548424" cy="5548051"/>
            </a:xfrm>
          </p:grpSpPr>
          <p:sp>
            <p:nvSpPr>
              <p:cNvPr id="11" name="Prostokąt 10"/>
              <p:cNvSpPr/>
              <p:nvPr userDrawn="1"/>
            </p:nvSpPr>
            <p:spPr>
              <a:xfrm>
                <a:off x="-9128" y="5750800"/>
                <a:ext cx="1124743" cy="11247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/>
              </a:p>
            </p:txBody>
          </p:sp>
          <p:sp>
            <p:nvSpPr>
              <p:cNvPr id="12" name="Prostokąt 11"/>
              <p:cNvSpPr/>
              <p:nvPr userDrawn="1"/>
            </p:nvSpPr>
            <p:spPr>
              <a:xfrm>
                <a:off x="1115988" y="1327492"/>
                <a:ext cx="4423308" cy="44233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/>
              </a:p>
            </p:txBody>
          </p:sp>
          <p:sp>
            <p:nvSpPr>
              <p:cNvPr id="14" name="Prostokąt 13"/>
              <p:cNvSpPr/>
              <p:nvPr userDrawn="1"/>
            </p:nvSpPr>
            <p:spPr>
              <a:xfrm>
                <a:off x="1831428" y="2060848"/>
                <a:ext cx="2956596" cy="29565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/>
              </a:p>
            </p:txBody>
          </p:sp>
        </p:grp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95825" y="2171699"/>
            <a:ext cx="5924447" cy="1852614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95825" y="4149080"/>
            <a:ext cx="5924447" cy="1466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636B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95825" y="5788840"/>
            <a:ext cx="5924447" cy="4492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>
                <a:solidFill>
                  <a:srgbClr val="636B71"/>
                </a:solidFill>
                <a:latin typeface="+mn-lt"/>
              </a:defRPr>
            </a:lvl1pPr>
          </a:lstStyle>
          <a:p>
            <a:pPr lvl="0"/>
            <a:r>
              <a:rPr lang="pl-PL" dirty="0" smtClean="0"/>
              <a:t>Warszawa, dd.mm.2015r.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62981" y="0"/>
            <a:ext cx="2981019" cy="2171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5027" y="66675"/>
            <a:ext cx="1973882" cy="149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837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110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-36512" y="1462131"/>
            <a:ext cx="9180512" cy="5408569"/>
            <a:chOff x="-36512" y="1462131"/>
            <a:chExt cx="9180512" cy="5408569"/>
          </a:xfrm>
        </p:grpSpPr>
        <p:grpSp>
          <p:nvGrpSpPr>
            <p:cNvPr id="11" name="Grupa 10"/>
            <p:cNvGrpSpPr/>
            <p:nvPr userDrawn="1"/>
          </p:nvGrpSpPr>
          <p:grpSpPr>
            <a:xfrm>
              <a:off x="0" y="1462131"/>
              <a:ext cx="9144000" cy="5405411"/>
              <a:chOff x="0" y="1319491"/>
              <a:chExt cx="9385295" cy="5548051"/>
            </a:xfrm>
          </p:grpSpPr>
          <p:sp>
            <p:nvSpPr>
              <p:cNvPr id="16" name="Prostokąt 15"/>
              <p:cNvSpPr/>
              <p:nvPr userDrawn="1"/>
            </p:nvSpPr>
            <p:spPr>
              <a:xfrm>
                <a:off x="0" y="6163733"/>
                <a:ext cx="9385295" cy="6942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7" name="Grupa 16"/>
              <p:cNvGrpSpPr/>
              <p:nvPr userDrawn="1"/>
            </p:nvGrpSpPr>
            <p:grpSpPr>
              <a:xfrm>
                <a:off x="0" y="1319491"/>
                <a:ext cx="5548424" cy="5548051"/>
                <a:chOff x="-9128" y="1327492"/>
                <a:chExt cx="5548424" cy="5548051"/>
              </a:xfrm>
            </p:grpSpPr>
            <p:sp>
              <p:nvSpPr>
                <p:cNvPr id="18" name="Prostokąt 17"/>
                <p:cNvSpPr/>
                <p:nvPr userDrawn="1"/>
              </p:nvSpPr>
              <p:spPr>
                <a:xfrm>
                  <a:off x="-9128" y="5750800"/>
                  <a:ext cx="1124743" cy="112474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19" name="Prostokąt 18"/>
                <p:cNvSpPr/>
                <p:nvPr userDrawn="1"/>
              </p:nvSpPr>
              <p:spPr>
                <a:xfrm>
                  <a:off x="1115988" y="1327492"/>
                  <a:ext cx="4423308" cy="44233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  <p:sp>
              <p:nvSpPr>
                <p:cNvPr id="20" name="Prostokąt 19"/>
                <p:cNvSpPr/>
                <p:nvPr userDrawn="1"/>
              </p:nvSpPr>
              <p:spPr>
                <a:xfrm>
                  <a:off x="1831428" y="2060848"/>
                  <a:ext cx="2956596" cy="29565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 dirty="0"/>
                </a:p>
              </p:txBody>
            </p:sp>
          </p:grpSp>
        </p:grpSp>
        <p:pic>
          <p:nvPicPr>
            <p:cNvPr id="21" name="Obraz 20" descr="znak PBR-15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2" y="6511317"/>
              <a:ext cx="1908174" cy="359383"/>
            </a:xfrm>
            <a:prstGeom prst="rect">
              <a:avLst/>
            </a:prstGeom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6016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124743" y="4611948"/>
            <a:ext cx="6759625" cy="13690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5" name="Symbol zastępczy tekstu 2"/>
          <p:cNvSpPr>
            <a:spLocks noGrp="1"/>
          </p:cNvSpPr>
          <p:nvPr>
            <p:ph type="body" idx="1"/>
          </p:nvPr>
        </p:nvSpPr>
        <p:spPr>
          <a:xfrm>
            <a:off x="1124743" y="3118719"/>
            <a:ext cx="6759625" cy="14932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1127095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/>
          <p:cNvGrpSpPr/>
          <p:nvPr/>
        </p:nvGrpSpPr>
        <p:grpSpPr>
          <a:xfrm>
            <a:off x="0" y="188640"/>
            <a:ext cx="5548424" cy="5548051"/>
            <a:chOff x="-9128" y="1327492"/>
            <a:chExt cx="5548424" cy="5548051"/>
          </a:xfrm>
        </p:grpSpPr>
        <p:sp>
          <p:nvSpPr>
            <p:cNvPr id="7" name="Prostokąt 6"/>
            <p:cNvSpPr/>
            <p:nvPr userDrawn="1"/>
          </p:nvSpPr>
          <p:spPr>
            <a:xfrm>
              <a:off x="-9128" y="5750800"/>
              <a:ext cx="1124743" cy="11247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0" name="Prostokąt 9"/>
            <p:cNvSpPr/>
            <p:nvPr userDrawn="1"/>
          </p:nvSpPr>
          <p:spPr>
            <a:xfrm>
              <a:off x="1115988" y="1327492"/>
              <a:ext cx="4423308" cy="44233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1" name="Prostokąt 10"/>
            <p:cNvSpPr/>
            <p:nvPr userDrawn="1"/>
          </p:nvSpPr>
          <p:spPr>
            <a:xfrm>
              <a:off x="1831428" y="2060848"/>
              <a:ext cx="2956596" cy="2956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4743" y="4611948"/>
            <a:ext cx="6759625" cy="13690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24743" y="3118719"/>
            <a:ext cx="6759625" cy="14932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13445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1925" y="1196753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199" y="1196754"/>
            <a:ext cx="4333875" cy="5289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0441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61924" y="166687"/>
            <a:ext cx="7506419" cy="886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 defTabSz="457200"/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1925" y="1196753"/>
            <a:ext cx="8839200" cy="5289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10400" y="6486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36B71"/>
                </a:solidFill>
              </a:defRPr>
            </a:lvl1pPr>
          </a:lstStyle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71387" y="81243"/>
            <a:ext cx="1286887" cy="971493"/>
          </a:xfrm>
          <a:prstGeom prst="rect">
            <a:avLst/>
          </a:prstGeom>
        </p:spPr>
      </p:pic>
      <p:pic>
        <p:nvPicPr>
          <p:cNvPr id="9" name="Obraz 8" descr="znak PBR-150dpi.png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6511317"/>
            <a:ext cx="1908174" cy="35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003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pl-PL"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tabLst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61924" y="166687"/>
            <a:ext cx="7506419" cy="886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 defTabSz="457200"/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1925" y="1196753"/>
            <a:ext cx="8839200" cy="5289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10400" y="6486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36B71"/>
                </a:solidFill>
              </a:defRPr>
            </a:lvl1pPr>
          </a:lstStyle>
          <a:p>
            <a:fld id="{F8C0183B-A19B-450E-9615-6C83693937D9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71387" y="81243"/>
            <a:ext cx="1286887" cy="971493"/>
          </a:xfrm>
          <a:prstGeom prst="rect">
            <a:avLst/>
          </a:prstGeom>
        </p:spPr>
      </p:pic>
      <p:pic>
        <p:nvPicPr>
          <p:cNvPr id="9" name="Obraz 8" descr="znak PBR-150dpi.png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6511317"/>
            <a:ext cx="1908174" cy="35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163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  <p:sldLayoutId id="2147483786" r:id="rId17"/>
    <p:sldLayoutId id="2147483787" r:id="rId18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pl-PL"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tabLst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reenvelo.pl/artykul/124/miejsca-przyjazne-rowerzyst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ekretariat@sfr-kielce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swp@kswp.org.p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mailto:kswp@kswp.org.pl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jpeg"/><Relationship Id="rId5" Type="http://schemas.openxmlformats.org/officeDocument/2006/relationships/hyperlink" Target="mailto:sekretariat@sfr-kielce.pl" TargetMode="External"/><Relationship Id="rId4" Type="http://schemas.openxmlformats.org/officeDocument/2006/relationships/hyperlink" Target="mailto:info@lfr.lublin.pl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6054812" cy="3024336"/>
          </a:xfrm>
        </p:spPr>
        <p:txBody>
          <a:bodyPr>
            <a:noAutofit/>
          </a:bodyPr>
          <a:lstStyle/>
          <a:p>
            <a:pPr algn="ctr"/>
            <a:r>
              <a:rPr lang="pl-PL" sz="3600" b="0" dirty="0" smtClean="0"/>
              <a:t/>
            </a:r>
            <a:br>
              <a:rPr lang="pl-PL" sz="3600" b="0" dirty="0" smtClean="0"/>
            </a:br>
            <a:r>
              <a:rPr lang="pl-PL" sz="3600" b="0" dirty="0" smtClean="0"/>
              <a:t/>
            </a:r>
            <a:br>
              <a:rPr lang="pl-PL" sz="3600" b="0" dirty="0" smtClean="0"/>
            </a:br>
            <a:r>
              <a:rPr lang="pl-PL" sz="4000" b="0" dirty="0" smtClean="0"/>
              <a:t>Mikropożyczka – </a:t>
            </a:r>
            <a:r>
              <a:rPr lang="pl-PL" sz="4000" b="0" dirty="0"/>
              <a:t/>
            </a:r>
            <a:br>
              <a:rPr lang="pl-PL" sz="4000" b="0" dirty="0"/>
            </a:br>
            <a:r>
              <a:rPr lang="pl-PL" sz="4000" b="0" dirty="0" smtClean="0"/>
              <a:t> na rozpoczęcie działalności gospodarczej</a:t>
            </a:r>
            <a:r>
              <a:rPr lang="pl-PL" sz="3600" b="0" dirty="0" smtClean="0"/>
              <a:t/>
            </a:r>
            <a:br>
              <a:rPr lang="pl-PL" sz="3600" b="0" dirty="0" smtClean="0"/>
            </a:br>
            <a:r>
              <a:rPr lang="pl-PL" sz="3600" b="0" dirty="0" smtClean="0"/>
              <a:t/>
            </a:r>
            <a:br>
              <a:rPr lang="pl-PL" sz="3600" b="0" dirty="0" smtClean="0"/>
            </a:br>
            <a:r>
              <a:rPr lang="pl-PL" dirty="0" smtClean="0"/>
              <a:t> Starostwo Powiatowe</a:t>
            </a:r>
            <a:br>
              <a:rPr lang="pl-PL" dirty="0" smtClean="0"/>
            </a:br>
            <a:r>
              <a:rPr lang="pl-PL" dirty="0" smtClean="0"/>
              <a:t>  Powiatowy Urząd Pracy</a:t>
            </a:r>
            <a:br>
              <a:rPr lang="pl-PL" dirty="0" smtClean="0"/>
            </a:br>
            <a:r>
              <a:rPr lang="pl-PL" dirty="0" smtClean="0"/>
              <a:t>w Kielcach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 28.09.2021 r.</a:t>
            </a:r>
            <a:r>
              <a:rPr lang="pl-PL" b="0" dirty="0" smtClean="0"/>
              <a:t/>
            </a:r>
            <a:br>
              <a:rPr lang="pl-PL" b="0" dirty="0" smtClean="0"/>
            </a:br>
            <a:endParaRPr lang="pl-PL" b="0" dirty="0"/>
          </a:p>
        </p:txBody>
      </p:sp>
    </p:spTree>
    <p:extLst>
      <p:ext uri="{BB962C8B-B14F-4D97-AF65-F5344CB8AC3E}">
        <p14:creationId xmlns:p14="http://schemas.microsoft.com/office/powerpoint/2010/main" xmlns="" val="41321276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1093096"/>
              </p:ext>
            </p:extLst>
          </p:nvPr>
        </p:nvGraphicFramePr>
        <p:xfrm>
          <a:off x="122902" y="1052735"/>
          <a:ext cx="8937219" cy="5472609"/>
        </p:xfrm>
        <a:graphic>
          <a:graphicData uri="http://schemas.openxmlformats.org/drawingml/2006/table">
            <a:tbl>
              <a:tblPr firstRow="1" firstCol="1" bandRow="1"/>
              <a:tblGrid>
                <a:gridCol w="1856810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080409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5472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Finansowania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12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12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2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 jest udzielana przedsiębiorcom na inwestycje w branży turystycznej  i okołoturystycznej, </a:t>
                      </a:r>
                      <a:r>
                        <a:rPr lang="pl-PL" sz="12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pl-PL" sz="12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zakresie prowadzenia robót budowlanych oraz zakupów środków trwałych, wartości niematerialnych i prawnych i obejmuje w szczególności następujące przedsięwzięcia: 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obiekty noclegowe;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obiekty gastronomiczne;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infrastruktura sportowo-rekreacyjna;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infrastruktura turystyki zdrowotnej;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infrastruktura kultury i rozrywki;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 turystyczny;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organizacja turystyki i pośrednictwo turystyczne;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ekologiczne produkty;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produkty regionalne i tradycyjne, wzornictwo przemysłowe;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przywracanie tradycyjnych zawodów – rękodzieło i rzemiosło</a:t>
                      </a:r>
                    </a:p>
                    <a:p>
                      <a:pPr lvl="0"/>
                      <a:endParaRPr lang="pl-PL" sz="1200" b="1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 inwestycje w branży okołoturystycznej polegające na poszerzeniu oferty, podniesieniu jakości usług świadczonych bezpośrednio dla turystów.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tworzenie usług polegających na wykorzystaniu technik informacyjno-komunikacyjnych (TIK) np. e-turystyka;</a:t>
                      </a:r>
                    </a:p>
                    <a:p>
                      <a:pPr lvl="0"/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pokrywanie wydatków związanych z bieżącą/obrotową działalnością gospodarczą</a:t>
                      </a:r>
                    </a:p>
                    <a:p>
                      <a:r>
                        <a:rPr lang="pl-PL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pokrywania wydatków na promocję i reklamę, związanych z zasadniczą częścią finansowanego przedsięwzięcia.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pl-PL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5686997"/>
              </p:ext>
            </p:extLst>
          </p:nvPr>
        </p:nvGraphicFramePr>
        <p:xfrm>
          <a:off x="122903" y="980728"/>
          <a:ext cx="8937219" cy="940346"/>
        </p:xfrm>
        <a:graphic>
          <a:graphicData uri="http://schemas.openxmlformats.org/drawingml/2006/table">
            <a:tbl>
              <a:tblPr firstRow="1" firstCol="1" bandRow="1"/>
              <a:tblGrid>
                <a:gridCol w="1280746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940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ROZWÓJ TURYSTYKI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260648"/>
            <a:ext cx="18713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521702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0810000"/>
              </p:ext>
            </p:extLst>
          </p:nvPr>
        </p:nvGraphicFramePr>
        <p:xfrm>
          <a:off x="122902" y="1709910"/>
          <a:ext cx="8937220" cy="4759936"/>
        </p:xfrm>
        <a:graphic>
          <a:graphicData uri="http://schemas.openxmlformats.org/drawingml/2006/table">
            <a:tbl>
              <a:tblPr firstRow="1" firstCol="1" bandRow="1"/>
              <a:tblGrid>
                <a:gridCol w="1856810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080410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65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Kwota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do  500 000,00 PLN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  <a:tr h="711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Okres spłaty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342900"/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   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 84 miesięcy (7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lat)</a:t>
                      </a:r>
                      <a:endParaRPr lang="pl-PL" sz="1600" b="1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9857565"/>
                  </a:ext>
                </a:extLst>
              </a:tr>
              <a:tr h="18244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Wkład własny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oprocentowanie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342900">
                        <a:buClr>
                          <a:srgbClr val="C2002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  wkład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własny: 10% (do 31.12.2021 r. – 0%), oprocentowanie: 0,075%</a:t>
                      </a:r>
                    </a:p>
                    <a:p>
                      <a:pPr marL="0" indent="0" algn="l" defTabSz="342900">
                        <a:buClr>
                          <a:srgbClr val="C2002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iższe oprocentowanie 0,0375% oraz brak wymaganego wkładu własnego będą</a:t>
                      </a:r>
                    </a:p>
                    <a:p>
                      <a:pPr marL="324000" indent="0" algn="l" defTabSz="342900">
                        <a:buClr>
                          <a:srgbClr val="C2002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oferowane:</a:t>
                      </a:r>
                    </a:p>
                    <a:p>
                      <a:pPr marL="540000" lvl="1" indent="-214313" algn="l" defTabSz="342900">
                        <a:buClr>
                          <a:srgbClr val="C2002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obiektom posiadającym status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  <a:hlinkClick r:id="rId3" tooltip="Miejsca Przyjazne Rowerzystom"/>
                        </a:rPr>
                        <a:t>Miejsca Przyjaznego Rowerzystom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 w ramach Wschodniego Szlaku Rowerowego Green </a:t>
                      </a:r>
                      <a:r>
                        <a:rPr lang="pl-PL" sz="16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Velo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</a:p>
                    <a:p>
                      <a:pPr marL="540000" lvl="1" indent="-214313" algn="l" defTabSz="342900">
                        <a:buClr>
                          <a:srgbClr val="C2002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MŚP prowadzącym działalność nie dłużej niż 2 lata </a:t>
                      </a: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5231377"/>
                  </a:ext>
                </a:extLst>
              </a:tr>
              <a:tr h="711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Karencja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maksymalnie do 12 miesięcy</a:t>
                      </a: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2319803"/>
                  </a:ext>
                </a:extLst>
              </a:tr>
              <a:tr h="589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Opłaty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prowizje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brak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4445584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22902" y="980728"/>
          <a:ext cx="8937219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1280746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ROZWÓJ TURYSTYKI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18713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995049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081" y="1433728"/>
          <a:ext cx="8937219" cy="3931680"/>
        </p:xfrm>
        <a:graphic>
          <a:graphicData uri="http://schemas.openxmlformats.org/drawingml/2006/table">
            <a:tbl>
              <a:tblPr firstRow="1" firstCol="1" bandRow="1"/>
              <a:tblGrid>
                <a:gridCol w="1679607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257612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393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Instytucje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Finansujące</a:t>
                      </a: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woj. świętokrzyskie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 Świętokrzyski Fundusz Rozwoju Sp. z o.o.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25-516 Kielce AL. IX Wieków Kielc 4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Tel. 41/360 02 80;  41/360 02 89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E-mail: </a:t>
                      </a:r>
                      <a:r>
                        <a:rPr lang="pl-PL" sz="1600" b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sekretariat@sfr-kielce.pl</a:t>
                      </a:r>
                      <a:endParaRPr lang="pl-PL" sz="1600" b="1" baseline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16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84081" y="1196752"/>
          <a:ext cx="8937219" cy="740832"/>
        </p:xfrm>
        <a:graphic>
          <a:graphicData uri="http://schemas.openxmlformats.org/drawingml/2006/table">
            <a:tbl>
              <a:tblPr firstRow="1" firstCol="1" bandRow="1"/>
              <a:tblGrid>
                <a:gridCol w="1136730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ROZWÓJ TURYSTYKI</a:t>
                      </a: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8" name="Picture 2" descr="DEFEND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7" y="2956170"/>
            <a:ext cx="3098897" cy="90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18713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718962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15421" y="548680"/>
            <a:ext cx="4739852" cy="5848246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Prostokąt 32"/>
          <p:cNvSpPr/>
          <p:nvPr/>
        </p:nvSpPr>
        <p:spPr>
          <a:xfrm>
            <a:off x="361242" y="1343242"/>
            <a:ext cx="3392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b="1" dirty="0">
              <a:solidFill>
                <a:schemeClr val="tx2"/>
              </a:solidFill>
              <a:cs typeface="Arial"/>
              <a:sym typeface="Wingdings" panose="05000000000000000000" pitchFamily="2" charset="2"/>
            </a:endParaRPr>
          </a:p>
          <a:p>
            <a:pPr lvl="0"/>
            <a:r>
              <a:rPr lang="pl-PL" b="1" dirty="0">
                <a:solidFill>
                  <a:schemeClr val="tx2"/>
                </a:solidFill>
                <a:cs typeface="Arial"/>
                <a:sym typeface="Wingdings" panose="05000000000000000000" pitchFamily="2" charset="2"/>
              </a:rPr>
              <a:t>Czym są pożyczki unijne?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32820" y="2853758"/>
            <a:ext cx="3649099" cy="22641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14313" indent="-214313" defTabSz="342900"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  <a:t>Pożyczki unijne są alternatywą dla dotacji</a:t>
            </a:r>
          </a:p>
          <a:p>
            <a:pPr marL="214313" indent="-214313">
              <a:spcBef>
                <a:spcPts val="135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  <a:t>Pożyczki unijne zasilają </a:t>
            </a:r>
            <a:r>
              <a:rPr lang="pl-PL" sz="1600" b="1" kern="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  <a:t>biznes,</a:t>
            </a:r>
            <a:b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  <a:t>ale także finansują inwestycje związane</a:t>
            </a:r>
            <a:b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  <a:t>z rewitalizacją, termomodernizacją</a:t>
            </a:r>
            <a:b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pl-PL" sz="1600" b="1" kern="0" dirty="0">
                <a:solidFill>
                  <a:schemeClr val="tx1">
                    <a:lumMod val="75000"/>
                  </a:schemeClr>
                </a:solidFill>
              </a:rPr>
              <a:t>i zastosowaniem odnawialnych źródeł energii w przedsiębiorstwach, wielorodzinnych budynkach mieszkalnych i sektorze publicznym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4837992" y="1343241"/>
            <a:ext cx="3392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b="1" dirty="0">
                <a:solidFill>
                  <a:schemeClr val="tx2"/>
                </a:solidFill>
                <a:cs typeface="Arial"/>
                <a:sym typeface="Wingdings" panose="05000000000000000000" pitchFamily="2" charset="2"/>
              </a:rPr>
              <a:t>Dlaczego warto?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4837993" y="2919645"/>
            <a:ext cx="3945698" cy="1938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14313" indent="-214313" defTabSz="342900">
              <a:spcBef>
                <a:spcPts val="135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pl-PL" sz="2000" b="1" kern="0" dirty="0">
                <a:solidFill>
                  <a:schemeClr val="tx1">
                    <a:lumMod val="75000"/>
                  </a:schemeClr>
                </a:solidFill>
              </a:rPr>
              <a:t>Dostępność na rynku przez różne Instytucje Finansujące</a:t>
            </a:r>
          </a:p>
          <a:p>
            <a:pPr marL="214313" indent="-214313">
              <a:spcBef>
                <a:spcPts val="135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pl-PL" sz="2000" b="1" kern="0" dirty="0">
                <a:solidFill>
                  <a:schemeClr val="tx1">
                    <a:lumMod val="75000"/>
                  </a:schemeClr>
                </a:solidFill>
              </a:rPr>
              <a:t>Niskie oprocentowanie, brak dodatkowych opłat</a:t>
            </a:r>
          </a:p>
          <a:p>
            <a:pPr marL="214313" indent="-214313">
              <a:spcBef>
                <a:spcPts val="135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pl-PL" sz="2000" b="1" kern="0" dirty="0">
                <a:solidFill>
                  <a:schemeClr val="tx1">
                    <a:lumMod val="75000"/>
                  </a:schemeClr>
                </a:solidFill>
              </a:rPr>
              <a:t>Uzupełnienie oferty proponowanej przez</a:t>
            </a:r>
            <a:br>
              <a:rPr lang="pl-PL" sz="2000" b="1" kern="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pl-PL" sz="2000" b="1" kern="0" dirty="0">
                <a:solidFill>
                  <a:schemeClr val="tx1">
                    <a:lumMod val="75000"/>
                  </a:schemeClr>
                </a:solidFill>
              </a:rPr>
              <a:t>banki komercyjne</a:t>
            </a:r>
          </a:p>
          <a:p>
            <a:pPr marL="214313" indent="-214313">
              <a:spcBef>
                <a:spcPts val="135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pl-PL" sz="2000" b="1" kern="0" dirty="0">
                <a:solidFill>
                  <a:schemeClr val="tx1">
                    <a:lumMod val="75000"/>
                  </a:schemeClr>
                </a:solidFill>
              </a:rPr>
              <a:t>Formalności sprowadzone do niezbędnego minimum.</a:t>
            </a:r>
          </a:p>
        </p:txBody>
      </p:sp>
      <p:grpSp>
        <p:nvGrpSpPr>
          <p:cNvPr id="35" name="Grupa 34"/>
          <p:cNvGrpSpPr/>
          <p:nvPr/>
        </p:nvGrpSpPr>
        <p:grpSpPr>
          <a:xfrm>
            <a:off x="572860" y="2190177"/>
            <a:ext cx="371654" cy="363206"/>
            <a:chOff x="16192500" y="1981200"/>
            <a:chExt cx="558800" cy="546100"/>
          </a:xfrm>
          <a:solidFill>
            <a:schemeClr val="tx2"/>
          </a:solidFill>
        </p:grpSpPr>
        <p:sp>
          <p:nvSpPr>
            <p:cNvPr id="36" name="Freeform 166"/>
            <p:cNvSpPr>
              <a:spLocks noEditPoints="1"/>
            </p:cNvSpPr>
            <p:nvPr/>
          </p:nvSpPr>
          <p:spPr bwMode="auto">
            <a:xfrm>
              <a:off x="16246475" y="2057400"/>
              <a:ext cx="449263" cy="393700"/>
            </a:xfrm>
            <a:custGeom>
              <a:avLst/>
              <a:gdLst>
                <a:gd name="T0" fmla="*/ 262 w 283"/>
                <a:gd name="T1" fmla="*/ 248 h 248"/>
                <a:gd name="T2" fmla="*/ 22 w 283"/>
                <a:gd name="T3" fmla="*/ 248 h 248"/>
                <a:gd name="T4" fmla="*/ 18 w 283"/>
                <a:gd name="T5" fmla="*/ 248 h 248"/>
                <a:gd name="T6" fmla="*/ 13 w 283"/>
                <a:gd name="T7" fmla="*/ 246 h 248"/>
                <a:gd name="T8" fmla="*/ 9 w 283"/>
                <a:gd name="T9" fmla="*/ 244 h 248"/>
                <a:gd name="T10" fmla="*/ 6 w 283"/>
                <a:gd name="T11" fmla="*/ 240 h 248"/>
                <a:gd name="T12" fmla="*/ 1 w 283"/>
                <a:gd name="T13" fmla="*/ 232 h 248"/>
                <a:gd name="T14" fmla="*/ 0 w 283"/>
                <a:gd name="T15" fmla="*/ 223 h 248"/>
                <a:gd name="T16" fmla="*/ 36 w 283"/>
                <a:gd name="T17" fmla="*/ 22 h 248"/>
                <a:gd name="T18" fmla="*/ 40 w 283"/>
                <a:gd name="T19" fmla="*/ 11 h 248"/>
                <a:gd name="T20" fmla="*/ 50 w 283"/>
                <a:gd name="T21" fmla="*/ 3 h 248"/>
                <a:gd name="T22" fmla="*/ 62 w 283"/>
                <a:gd name="T23" fmla="*/ 0 h 248"/>
                <a:gd name="T24" fmla="*/ 222 w 283"/>
                <a:gd name="T25" fmla="*/ 0 h 248"/>
                <a:gd name="T26" fmla="*/ 234 w 283"/>
                <a:gd name="T27" fmla="*/ 3 h 248"/>
                <a:gd name="T28" fmla="*/ 244 w 283"/>
                <a:gd name="T29" fmla="*/ 11 h 248"/>
                <a:gd name="T30" fmla="*/ 249 w 283"/>
                <a:gd name="T31" fmla="*/ 22 h 248"/>
                <a:gd name="T32" fmla="*/ 283 w 283"/>
                <a:gd name="T33" fmla="*/ 223 h 248"/>
                <a:gd name="T34" fmla="*/ 282 w 283"/>
                <a:gd name="T35" fmla="*/ 232 h 248"/>
                <a:gd name="T36" fmla="*/ 279 w 283"/>
                <a:gd name="T37" fmla="*/ 240 h 248"/>
                <a:gd name="T38" fmla="*/ 275 w 283"/>
                <a:gd name="T39" fmla="*/ 244 h 248"/>
                <a:gd name="T40" fmla="*/ 272 w 283"/>
                <a:gd name="T41" fmla="*/ 246 h 248"/>
                <a:gd name="T42" fmla="*/ 267 w 283"/>
                <a:gd name="T43" fmla="*/ 248 h 248"/>
                <a:gd name="T44" fmla="*/ 262 w 283"/>
                <a:gd name="T45" fmla="*/ 248 h 248"/>
                <a:gd name="T46" fmla="*/ 62 w 283"/>
                <a:gd name="T47" fmla="*/ 16 h 248"/>
                <a:gd name="T48" fmla="*/ 58 w 283"/>
                <a:gd name="T49" fmla="*/ 17 h 248"/>
                <a:gd name="T50" fmla="*/ 55 w 283"/>
                <a:gd name="T51" fmla="*/ 19 h 248"/>
                <a:gd name="T52" fmla="*/ 52 w 283"/>
                <a:gd name="T53" fmla="*/ 22 h 248"/>
                <a:gd name="T54" fmla="*/ 51 w 283"/>
                <a:gd name="T55" fmla="*/ 25 h 248"/>
                <a:gd name="T56" fmla="*/ 17 w 283"/>
                <a:gd name="T57" fmla="*/ 225 h 248"/>
                <a:gd name="T58" fmla="*/ 17 w 283"/>
                <a:gd name="T59" fmla="*/ 229 h 248"/>
                <a:gd name="T60" fmla="*/ 18 w 283"/>
                <a:gd name="T61" fmla="*/ 230 h 248"/>
                <a:gd name="T62" fmla="*/ 20 w 283"/>
                <a:gd name="T63" fmla="*/ 232 h 248"/>
                <a:gd name="T64" fmla="*/ 22 w 283"/>
                <a:gd name="T65" fmla="*/ 232 h 248"/>
                <a:gd name="T66" fmla="*/ 262 w 283"/>
                <a:gd name="T67" fmla="*/ 232 h 248"/>
                <a:gd name="T68" fmla="*/ 264 w 283"/>
                <a:gd name="T69" fmla="*/ 232 h 248"/>
                <a:gd name="T70" fmla="*/ 266 w 283"/>
                <a:gd name="T71" fmla="*/ 230 h 248"/>
                <a:gd name="T72" fmla="*/ 267 w 283"/>
                <a:gd name="T73" fmla="*/ 229 h 248"/>
                <a:gd name="T74" fmla="*/ 267 w 283"/>
                <a:gd name="T75" fmla="*/ 225 h 248"/>
                <a:gd name="T76" fmla="*/ 233 w 283"/>
                <a:gd name="T77" fmla="*/ 25 h 248"/>
                <a:gd name="T78" fmla="*/ 232 w 283"/>
                <a:gd name="T79" fmla="*/ 22 h 248"/>
                <a:gd name="T80" fmla="*/ 229 w 283"/>
                <a:gd name="T81" fmla="*/ 19 h 248"/>
                <a:gd name="T82" fmla="*/ 225 w 283"/>
                <a:gd name="T83" fmla="*/ 17 h 248"/>
                <a:gd name="T84" fmla="*/ 222 w 283"/>
                <a:gd name="T85" fmla="*/ 16 h 248"/>
                <a:gd name="T86" fmla="*/ 62 w 283"/>
                <a:gd name="T87" fmla="*/ 16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3" h="248">
                  <a:moveTo>
                    <a:pt x="262" y="248"/>
                  </a:moveTo>
                  <a:lnTo>
                    <a:pt x="22" y="248"/>
                  </a:lnTo>
                  <a:lnTo>
                    <a:pt x="18" y="248"/>
                  </a:lnTo>
                  <a:lnTo>
                    <a:pt x="13" y="246"/>
                  </a:lnTo>
                  <a:lnTo>
                    <a:pt x="9" y="244"/>
                  </a:lnTo>
                  <a:lnTo>
                    <a:pt x="6" y="240"/>
                  </a:lnTo>
                  <a:lnTo>
                    <a:pt x="1" y="232"/>
                  </a:lnTo>
                  <a:lnTo>
                    <a:pt x="0" y="223"/>
                  </a:lnTo>
                  <a:lnTo>
                    <a:pt x="36" y="22"/>
                  </a:lnTo>
                  <a:lnTo>
                    <a:pt x="40" y="11"/>
                  </a:lnTo>
                  <a:lnTo>
                    <a:pt x="50" y="3"/>
                  </a:lnTo>
                  <a:lnTo>
                    <a:pt x="62" y="0"/>
                  </a:lnTo>
                  <a:lnTo>
                    <a:pt x="222" y="0"/>
                  </a:lnTo>
                  <a:lnTo>
                    <a:pt x="234" y="3"/>
                  </a:lnTo>
                  <a:lnTo>
                    <a:pt x="244" y="11"/>
                  </a:lnTo>
                  <a:lnTo>
                    <a:pt x="249" y="22"/>
                  </a:lnTo>
                  <a:lnTo>
                    <a:pt x="283" y="223"/>
                  </a:lnTo>
                  <a:lnTo>
                    <a:pt x="282" y="232"/>
                  </a:lnTo>
                  <a:lnTo>
                    <a:pt x="279" y="240"/>
                  </a:lnTo>
                  <a:lnTo>
                    <a:pt x="275" y="244"/>
                  </a:lnTo>
                  <a:lnTo>
                    <a:pt x="272" y="246"/>
                  </a:lnTo>
                  <a:lnTo>
                    <a:pt x="267" y="248"/>
                  </a:lnTo>
                  <a:lnTo>
                    <a:pt x="262" y="248"/>
                  </a:lnTo>
                  <a:close/>
                  <a:moveTo>
                    <a:pt x="62" y="16"/>
                  </a:moveTo>
                  <a:lnTo>
                    <a:pt x="58" y="17"/>
                  </a:lnTo>
                  <a:lnTo>
                    <a:pt x="55" y="19"/>
                  </a:lnTo>
                  <a:lnTo>
                    <a:pt x="52" y="22"/>
                  </a:lnTo>
                  <a:lnTo>
                    <a:pt x="51" y="25"/>
                  </a:lnTo>
                  <a:lnTo>
                    <a:pt x="17" y="225"/>
                  </a:lnTo>
                  <a:lnTo>
                    <a:pt x="17" y="229"/>
                  </a:lnTo>
                  <a:lnTo>
                    <a:pt x="18" y="230"/>
                  </a:lnTo>
                  <a:lnTo>
                    <a:pt x="20" y="232"/>
                  </a:lnTo>
                  <a:lnTo>
                    <a:pt x="22" y="232"/>
                  </a:lnTo>
                  <a:lnTo>
                    <a:pt x="262" y="232"/>
                  </a:lnTo>
                  <a:lnTo>
                    <a:pt x="264" y="232"/>
                  </a:lnTo>
                  <a:lnTo>
                    <a:pt x="266" y="230"/>
                  </a:lnTo>
                  <a:lnTo>
                    <a:pt x="267" y="229"/>
                  </a:lnTo>
                  <a:lnTo>
                    <a:pt x="267" y="225"/>
                  </a:lnTo>
                  <a:lnTo>
                    <a:pt x="233" y="25"/>
                  </a:lnTo>
                  <a:lnTo>
                    <a:pt x="232" y="22"/>
                  </a:lnTo>
                  <a:lnTo>
                    <a:pt x="229" y="19"/>
                  </a:lnTo>
                  <a:lnTo>
                    <a:pt x="225" y="17"/>
                  </a:lnTo>
                  <a:lnTo>
                    <a:pt x="222" y="16"/>
                  </a:lnTo>
                  <a:lnTo>
                    <a:pt x="62" y="1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167"/>
            <p:cNvSpPr>
              <a:spLocks/>
            </p:cNvSpPr>
            <p:nvPr/>
          </p:nvSpPr>
          <p:spPr bwMode="auto">
            <a:xfrm>
              <a:off x="16319500" y="2120900"/>
              <a:ext cx="304800" cy="279400"/>
            </a:xfrm>
            <a:custGeom>
              <a:avLst/>
              <a:gdLst>
                <a:gd name="T0" fmla="*/ 144 w 192"/>
                <a:gd name="T1" fmla="*/ 176 h 176"/>
                <a:gd name="T2" fmla="*/ 48 w 192"/>
                <a:gd name="T3" fmla="*/ 176 h 176"/>
                <a:gd name="T4" fmla="*/ 45 w 192"/>
                <a:gd name="T5" fmla="*/ 176 h 176"/>
                <a:gd name="T6" fmla="*/ 42 w 192"/>
                <a:gd name="T7" fmla="*/ 174 h 176"/>
                <a:gd name="T8" fmla="*/ 40 w 192"/>
                <a:gd name="T9" fmla="*/ 170 h 176"/>
                <a:gd name="T10" fmla="*/ 36 w 192"/>
                <a:gd name="T11" fmla="*/ 165 h 176"/>
                <a:gd name="T12" fmla="*/ 30 w 192"/>
                <a:gd name="T13" fmla="*/ 158 h 176"/>
                <a:gd name="T14" fmla="*/ 19 w 192"/>
                <a:gd name="T15" fmla="*/ 154 h 176"/>
                <a:gd name="T16" fmla="*/ 7 w 192"/>
                <a:gd name="T17" fmla="*/ 152 h 176"/>
                <a:gd name="T18" fmla="*/ 4 w 192"/>
                <a:gd name="T19" fmla="*/ 151 h 176"/>
                <a:gd name="T20" fmla="*/ 2 w 192"/>
                <a:gd name="T21" fmla="*/ 149 h 176"/>
                <a:gd name="T22" fmla="*/ 1 w 192"/>
                <a:gd name="T23" fmla="*/ 147 h 176"/>
                <a:gd name="T24" fmla="*/ 0 w 192"/>
                <a:gd name="T25" fmla="*/ 143 h 176"/>
                <a:gd name="T26" fmla="*/ 16 w 192"/>
                <a:gd name="T27" fmla="*/ 7 h 176"/>
                <a:gd name="T28" fmla="*/ 17 w 192"/>
                <a:gd name="T29" fmla="*/ 5 h 176"/>
                <a:gd name="T30" fmla="*/ 19 w 192"/>
                <a:gd name="T31" fmla="*/ 1 h 176"/>
                <a:gd name="T32" fmla="*/ 22 w 192"/>
                <a:gd name="T33" fmla="*/ 0 h 176"/>
                <a:gd name="T34" fmla="*/ 25 w 192"/>
                <a:gd name="T35" fmla="*/ 0 h 176"/>
                <a:gd name="T36" fmla="*/ 28 w 192"/>
                <a:gd name="T37" fmla="*/ 1 h 176"/>
                <a:gd name="T38" fmla="*/ 31 w 192"/>
                <a:gd name="T39" fmla="*/ 3 h 176"/>
                <a:gd name="T40" fmla="*/ 32 w 192"/>
                <a:gd name="T41" fmla="*/ 6 h 176"/>
                <a:gd name="T42" fmla="*/ 32 w 192"/>
                <a:gd name="T43" fmla="*/ 9 h 176"/>
                <a:gd name="T44" fmla="*/ 17 w 192"/>
                <a:gd name="T45" fmla="*/ 137 h 176"/>
                <a:gd name="T46" fmla="*/ 32 w 192"/>
                <a:gd name="T47" fmla="*/ 142 h 176"/>
                <a:gd name="T48" fmla="*/ 45 w 192"/>
                <a:gd name="T49" fmla="*/ 150 h 176"/>
                <a:gd name="T50" fmla="*/ 53 w 192"/>
                <a:gd name="T51" fmla="*/ 160 h 176"/>
                <a:gd name="T52" fmla="*/ 138 w 192"/>
                <a:gd name="T53" fmla="*/ 160 h 176"/>
                <a:gd name="T54" fmla="*/ 147 w 192"/>
                <a:gd name="T55" fmla="*/ 150 h 176"/>
                <a:gd name="T56" fmla="*/ 160 w 192"/>
                <a:gd name="T57" fmla="*/ 142 h 176"/>
                <a:gd name="T58" fmla="*/ 175 w 192"/>
                <a:gd name="T59" fmla="*/ 137 h 176"/>
                <a:gd name="T60" fmla="*/ 160 w 192"/>
                <a:gd name="T61" fmla="*/ 9 h 176"/>
                <a:gd name="T62" fmla="*/ 160 w 192"/>
                <a:gd name="T63" fmla="*/ 6 h 176"/>
                <a:gd name="T64" fmla="*/ 162 w 192"/>
                <a:gd name="T65" fmla="*/ 3 h 176"/>
                <a:gd name="T66" fmla="*/ 164 w 192"/>
                <a:gd name="T67" fmla="*/ 1 h 176"/>
                <a:gd name="T68" fmla="*/ 167 w 192"/>
                <a:gd name="T69" fmla="*/ 0 h 176"/>
                <a:gd name="T70" fmla="*/ 171 w 192"/>
                <a:gd name="T71" fmla="*/ 0 h 176"/>
                <a:gd name="T72" fmla="*/ 173 w 192"/>
                <a:gd name="T73" fmla="*/ 1 h 176"/>
                <a:gd name="T74" fmla="*/ 175 w 192"/>
                <a:gd name="T75" fmla="*/ 5 h 176"/>
                <a:gd name="T76" fmla="*/ 176 w 192"/>
                <a:gd name="T77" fmla="*/ 7 h 176"/>
                <a:gd name="T78" fmla="*/ 192 w 192"/>
                <a:gd name="T79" fmla="*/ 143 h 176"/>
                <a:gd name="T80" fmla="*/ 191 w 192"/>
                <a:gd name="T81" fmla="*/ 147 h 176"/>
                <a:gd name="T82" fmla="*/ 190 w 192"/>
                <a:gd name="T83" fmla="*/ 149 h 176"/>
                <a:gd name="T84" fmla="*/ 188 w 192"/>
                <a:gd name="T85" fmla="*/ 151 h 176"/>
                <a:gd name="T86" fmla="*/ 185 w 192"/>
                <a:gd name="T87" fmla="*/ 152 h 176"/>
                <a:gd name="T88" fmla="*/ 173 w 192"/>
                <a:gd name="T89" fmla="*/ 154 h 176"/>
                <a:gd name="T90" fmla="*/ 163 w 192"/>
                <a:gd name="T91" fmla="*/ 158 h 176"/>
                <a:gd name="T92" fmla="*/ 156 w 192"/>
                <a:gd name="T93" fmla="*/ 165 h 176"/>
                <a:gd name="T94" fmla="*/ 151 w 192"/>
                <a:gd name="T95" fmla="*/ 170 h 176"/>
                <a:gd name="T96" fmla="*/ 150 w 192"/>
                <a:gd name="T97" fmla="*/ 174 h 176"/>
                <a:gd name="T98" fmla="*/ 147 w 192"/>
                <a:gd name="T99" fmla="*/ 176 h 176"/>
                <a:gd name="T100" fmla="*/ 144 w 192"/>
                <a:gd name="T101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2" h="176">
                  <a:moveTo>
                    <a:pt x="144" y="176"/>
                  </a:moveTo>
                  <a:lnTo>
                    <a:pt x="48" y="176"/>
                  </a:lnTo>
                  <a:lnTo>
                    <a:pt x="45" y="176"/>
                  </a:lnTo>
                  <a:lnTo>
                    <a:pt x="42" y="174"/>
                  </a:lnTo>
                  <a:lnTo>
                    <a:pt x="40" y="170"/>
                  </a:lnTo>
                  <a:lnTo>
                    <a:pt x="36" y="165"/>
                  </a:lnTo>
                  <a:lnTo>
                    <a:pt x="30" y="158"/>
                  </a:lnTo>
                  <a:lnTo>
                    <a:pt x="19" y="154"/>
                  </a:lnTo>
                  <a:lnTo>
                    <a:pt x="7" y="152"/>
                  </a:lnTo>
                  <a:lnTo>
                    <a:pt x="4" y="151"/>
                  </a:lnTo>
                  <a:lnTo>
                    <a:pt x="2" y="149"/>
                  </a:lnTo>
                  <a:lnTo>
                    <a:pt x="1" y="147"/>
                  </a:lnTo>
                  <a:lnTo>
                    <a:pt x="0" y="143"/>
                  </a:lnTo>
                  <a:lnTo>
                    <a:pt x="16" y="7"/>
                  </a:lnTo>
                  <a:lnTo>
                    <a:pt x="17" y="5"/>
                  </a:lnTo>
                  <a:lnTo>
                    <a:pt x="19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8" y="1"/>
                  </a:lnTo>
                  <a:lnTo>
                    <a:pt x="31" y="3"/>
                  </a:lnTo>
                  <a:lnTo>
                    <a:pt x="32" y="6"/>
                  </a:lnTo>
                  <a:lnTo>
                    <a:pt x="32" y="9"/>
                  </a:lnTo>
                  <a:lnTo>
                    <a:pt x="17" y="137"/>
                  </a:lnTo>
                  <a:lnTo>
                    <a:pt x="32" y="142"/>
                  </a:lnTo>
                  <a:lnTo>
                    <a:pt x="45" y="150"/>
                  </a:lnTo>
                  <a:lnTo>
                    <a:pt x="53" y="160"/>
                  </a:lnTo>
                  <a:lnTo>
                    <a:pt x="138" y="160"/>
                  </a:lnTo>
                  <a:lnTo>
                    <a:pt x="147" y="150"/>
                  </a:lnTo>
                  <a:lnTo>
                    <a:pt x="160" y="142"/>
                  </a:lnTo>
                  <a:lnTo>
                    <a:pt x="175" y="137"/>
                  </a:lnTo>
                  <a:lnTo>
                    <a:pt x="160" y="9"/>
                  </a:lnTo>
                  <a:lnTo>
                    <a:pt x="160" y="6"/>
                  </a:lnTo>
                  <a:lnTo>
                    <a:pt x="162" y="3"/>
                  </a:lnTo>
                  <a:lnTo>
                    <a:pt x="164" y="1"/>
                  </a:lnTo>
                  <a:lnTo>
                    <a:pt x="167" y="0"/>
                  </a:lnTo>
                  <a:lnTo>
                    <a:pt x="171" y="0"/>
                  </a:lnTo>
                  <a:lnTo>
                    <a:pt x="173" y="1"/>
                  </a:lnTo>
                  <a:lnTo>
                    <a:pt x="175" y="5"/>
                  </a:lnTo>
                  <a:lnTo>
                    <a:pt x="176" y="7"/>
                  </a:lnTo>
                  <a:lnTo>
                    <a:pt x="192" y="143"/>
                  </a:lnTo>
                  <a:lnTo>
                    <a:pt x="191" y="147"/>
                  </a:lnTo>
                  <a:lnTo>
                    <a:pt x="190" y="149"/>
                  </a:lnTo>
                  <a:lnTo>
                    <a:pt x="188" y="151"/>
                  </a:lnTo>
                  <a:lnTo>
                    <a:pt x="185" y="152"/>
                  </a:lnTo>
                  <a:lnTo>
                    <a:pt x="173" y="154"/>
                  </a:lnTo>
                  <a:lnTo>
                    <a:pt x="163" y="158"/>
                  </a:lnTo>
                  <a:lnTo>
                    <a:pt x="156" y="165"/>
                  </a:lnTo>
                  <a:lnTo>
                    <a:pt x="151" y="170"/>
                  </a:lnTo>
                  <a:lnTo>
                    <a:pt x="150" y="174"/>
                  </a:lnTo>
                  <a:lnTo>
                    <a:pt x="147" y="176"/>
                  </a:lnTo>
                  <a:lnTo>
                    <a:pt x="144" y="17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8" name="Freeform 168"/>
            <p:cNvSpPr>
              <a:spLocks noEditPoints="1"/>
            </p:cNvSpPr>
            <p:nvPr/>
          </p:nvSpPr>
          <p:spPr bwMode="auto">
            <a:xfrm>
              <a:off x="16383000" y="2146300"/>
              <a:ext cx="177800" cy="127000"/>
            </a:xfrm>
            <a:custGeom>
              <a:avLst/>
              <a:gdLst>
                <a:gd name="T0" fmla="*/ 56 w 112"/>
                <a:gd name="T1" fmla="*/ 80 h 80"/>
                <a:gd name="T2" fmla="*/ 38 w 112"/>
                <a:gd name="T3" fmla="*/ 78 h 80"/>
                <a:gd name="T4" fmla="*/ 23 w 112"/>
                <a:gd name="T5" fmla="*/ 73 h 80"/>
                <a:gd name="T6" fmla="*/ 10 w 112"/>
                <a:gd name="T7" fmla="*/ 64 h 80"/>
                <a:gd name="T8" fmla="*/ 3 w 112"/>
                <a:gd name="T9" fmla="*/ 53 h 80"/>
                <a:gd name="T10" fmla="*/ 0 w 112"/>
                <a:gd name="T11" fmla="*/ 40 h 80"/>
                <a:gd name="T12" fmla="*/ 3 w 112"/>
                <a:gd name="T13" fmla="*/ 27 h 80"/>
                <a:gd name="T14" fmla="*/ 10 w 112"/>
                <a:gd name="T15" fmla="*/ 17 h 80"/>
                <a:gd name="T16" fmla="*/ 23 w 112"/>
                <a:gd name="T17" fmla="*/ 8 h 80"/>
                <a:gd name="T18" fmla="*/ 38 w 112"/>
                <a:gd name="T19" fmla="*/ 1 h 80"/>
                <a:gd name="T20" fmla="*/ 56 w 112"/>
                <a:gd name="T21" fmla="*/ 0 h 80"/>
                <a:gd name="T22" fmla="*/ 74 w 112"/>
                <a:gd name="T23" fmla="*/ 1 h 80"/>
                <a:gd name="T24" fmla="*/ 90 w 112"/>
                <a:gd name="T25" fmla="*/ 8 h 80"/>
                <a:gd name="T26" fmla="*/ 102 w 112"/>
                <a:gd name="T27" fmla="*/ 17 h 80"/>
                <a:gd name="T28" fmla="*/ 109 w 112"/>
                <a:gd name="T29" fmla="*/ 27 h 80"/>
                <a:gd name="T30" fmla="*/ 112 w 112"/>
                <a:gd name="T31" fmla="*/ 40 h 80"/>
                <a:gd name="T32" fmla="*/ 109 w 112"/>
                <a:gd name="T33" fmla="*/ 53 h 80"/>
                <a:gd name="T34" fmla="*/ 102 w 112"/>
                <a:gd name="T35" fmla="*/ 64 h 80"/>
                <a:gd name="T36" fmla="*/ 90 w 112"/>
                <a:gd name="T37" fmla="*/ 73 h 80"/>
                <a:gd name="T38" fmla="*/ 74 w 112"/>
                <a:gd name="T39" fmla="*/ 78 h 80"/>
                <a:gd name="T40" fmla="*/ 56 w 112"/>
                <a:gd name="T41" fmla="*/ 80 h 80"/>
                <a:gd name="T42" fmla="*/ 56 w 112"/>
                <a:gd name="T43" fmla="*/ 15 h 80"/>
                <a:gd name="T44" fmla="*/ 40 w 112"/>
                <a:gd name="T45" fmla="*/ 18 h 80"/>
                <a:gd name="T46" fmla="*/ 27 w 112"/>
                <a:gd name="T47" fmla="*/ 23 h 80"/>
                <a:gd name="T48" fmla="*/ 19 w 112"/>
                <a:gd name="T49" fmla="*/ 31 h 80"/>
                <a:gd name="T50" fmla="*/ 16 w 112"/>
                <a:gd name="T51" fmla="*/ 40 h 80"/>
                <a:gd name="T52" fmla="*/ 19 w 112"/>
                <a:gd name="T53" fmla="*/ 49 h 80"/>
                <a:gd name="T54" fmla="*/ 27 w 112"/>
                <a:gd name="T55" fmla="*/ 56 h 80"/>
                <a:gd name="T56" fmla="*/ 40 w 112"/>
                <a:gd name="T57" fmla="*/ 62 h 80"/>
                <a:gd name="T58" fmla="*/ 56 w 112"/>
                <a:gd name="T59" fmla="*/ 64 h 80"/>
                <a:gd name="T60" fmla="*/ 72 w 112"/>
                <a:gd name="T61" fmla="*/ 62 h 80"/>
                <a:gd name="T62" fmla="*/ 84 w 112"/>
                <a:gd name="T63" fmla="*/ 56 h 80"/>
                <a:gd name="T64" fmla="*/ 93 w 112"/>
                <a:gd name="T65" fmla="*/ 49 h 80"/>
                <a:gd name="T66" fmla="*/ 96 w 112"/>
                <a:gd name="T67" fmla="*/ 40 h 80"/>
                <a:gd name="T68" fmla="*/ 93 w 112"/>
                <a:gd name="T69" fmla="*/ 31 h 80"/>
                <a:gd name="T70" fmla="*/ 84 w 112"/>
                <a:gd name="T71" fmla="*/ 23 h 80"/>
                <a:gd name="T72" fmla="*/ 72 w 112"/>
                <a:gd name="T73" fmla="*/ 18 h 80"/>
                <a:gd name="T74" fmla="*/ 56 w 112"/>
                <a:gd name="T75" fmla="*/ 1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" h="80">
                  <a:moveTo>
                    <a:pt x="56" y="80"/>
                  </a:moveTo>
                  <a:lnTo>
                    <a:pt x="38" y="78"/>
                  </a:lnTo>
                  <a:lnTo>
                    <a:pt x="23" y="73"/>
                  </a:lnTo>
                  <a:lnTo>
                    <a:pt x="10" y="64"/>
                  </a:lnTo>
                  <a:lnTo>
                    <a:pt x="3" y="53"/>
                  </a:lnTo>
                  <a:lnTo>
                    <a:pt x="0" y="40"/>
                  </a:lnTo>
                  <a:lnTo>
                    <a:pt x="3" y="27"/>
                  </a:lnTo>
                  <a:lnTo>
                    <a:pt x="10" y="17"/>
                  </a:lnTo>
                  <a:lnTo>
                    <a:pt x="23" y="8"/>
                  </a:lnTo>
                  <a:lnTo>
                    <a:pt x="38" y="1"/>
                  </a:lnTo>
                  <a:lnTo>
                    <a:pt x="56" y="0"/>
                  </a:lnTo>
                  <a:lnTo>
                    <a:pt x="74" y="1"/>
                  </a:lnTo>
                  <a:lnTo>
                    <a:pt x="90" y="8"/>
                  </a:lnTo>
                  <a:lnTo>
                    <a:pt x="102" y="17"/>
                  </a:lnTo>
                  <a:lnTo>
                    <a:pt x="109" y="27"/>
                  </a:lnTo>
                  <a:lnTo>
                    <a:pt x="112" y="40"/>
                  </a:lnTo>
                  <a:lnTo>
                    <a:pt x="109" y="53"/>
                  </a:lnTo>
                  <a:lnTo>
                    <a:pt x="102" y="64"/>
                  </a:lnTo>
                  <a:lnTo>
                    <a:pt x="90" y="73"/>
                  </a:lnTo>
                  <a:lnTo>
                    <a:pt x="74" y="78"/>
                  </a:lnTo>
                  <a:lnTo>
                    <a:pt x="56" y="80"/>
                  </a:lnTo>
                  <a:close/>
                  <a:moveTo>
                    <a:pt x="56" y="15"/>
                  </a:moveTo>
                  <a:lnTo>
                    <a:pt x="40" y="18"/>
                  </a:lnTo>
                  <a:lnTo>
                    <a:pt x="27" y="23"/>
                  </a:lnTo>
                  <a:lnTo>
                    <a:pt x="19" y="31"/>
                  </a:lnTo>
                  <a:lnTo>
                    <a:pt x="16" y="40"/>
                  </a:lnTo>
                  <a:lnTo>
                    <a:pt x="19" y="49"/>
                  </a:lnTo>
                  <a:lnTo>
                    <a:pt x="27" y="56"/>
                  </a:lnTo>
                  <a:lnTo>
                    <a:pt x="40" y="62"/>
                  </a:lnTo>
                  <a:lnTo>
                    <a:pt x="56" y="64"/>
                  </a:lnTo>
                  <a:lnTo>
                    <a:pt x="72" y="62"/>
                  </a:lnTo>
                  <a:lnTo>
                    <a:pt x="84" y="56"/>
                  </a:lnTo>
                  <a:lnTo>
                    <a:pt x="93" y="49"/>
                  </a:lnTo>
                  <a:lnTo>
                    <a:pt x="96" y="40"/>
                  </a:lnTo>
                  <a:lnTo>
                    <a:pt x="93" y="31"/>
                  </a:lnTo>
                  <a:lnTo>
                    <a:pt x="84" y="23"/>
                  </a:lnTo>
                  <a:lnTo>
                    <a:pt x="72" y="18"/>
                  </a:lnTo>
                  <a:lnTo>
                    <a:pt x="56" y="1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9" name="Freeform 169"/>
            <p:cNvSpPr>
              <a:spLocks/>
            </p:cNvSpPr>
            <p:nvPr/>
          </p:nvSpPr>
          <p:spPr bwMode="auto">
            <a:xfrm>
              <a:off x="16192500" y="1981200"/>
              <a:ext cx="558800" cy="203200"/>
            </a:xfrm>
            <a:custGeom>
              <a:avLst/>
              <a:gdLst>
                <a:gd name="T0" fmla="*/ 312 w 352"/>
                <a:gd name="T1" fmla="*/ 0 h 128"/>
                <a:gd name="T2" fmla="*/ 40 w 352"/>
                <a:gd name="T3" fmla="*/ 0 h 128"/>
                <a:gd name="T4" fmla="*/ 25 w 352"/>
                <a:gd name="T5" fmla="*/ 3 h 128"/>
                <a:gd name="T6" fmla="*/ 12 w 352"/>
                <a:gd name="T7" fmla="*/ 12 h 128"/>
                <a:gd name="T8" fmla="*/ 3 w 352"/>
                <a:gd name="T9" fmla="*/ 25 h 128"/>
                <a:gd name="T10" fmla="*/ 0 w 352"/>
                <a:gd name="T11" fmla="*/ 40 h 128"/>
                <a:gd name="T12" fmla="*/ 0 w 352"/>
                <a:gd name="T13" fmla="*/ 88 h 128"/>
                <a:gd name="T14" fmla="*/ 3 w 352"/>
                <a:gd name="T15" fmla="*/ 103 h 128"/>
                <a:gd name="T16" fmla="*/ 12 w 352"/>
                <a:gd name="T17" fmla="*/ 116 h 128"/>
                <a:gd name="T18" fmla="*/ 25 w 352"/>
                <a:gd name="T19" fmla="*/ 125 h 128"/>
                <a:gd name="T20" fmla="*/ 40 w 352"/>
                <a:gd name="T21" fmla="*/ 128 h 128"/>
                <a:gd name="T22" fmla="*/ 68 w 352"/>
                <a:gd name="T23" fmla="*/ 128 h 128"/>
                <a:gd name="T24" fmla="*/ 70 w 352"/>
                <a:gd name="T25" fmla="*/ 112 h 128"/>
                <a:gd name="T26" fmla="*/ 40 w 352"/>
                <a:gd name="T27" fmla="*/ 112 h 128"/>
                <a:gd name="T28" fmla="*/ 31 w 352"/>
                <a:gd name="T29" fmla="*/ 110 h 128"/>
                <a:gd name="T30" fmla="*/ 23 w 352"/>
                <a:gd name="T31" fmla="*/ 105 h 128"/>
                <a:gd name="T32" fmla="*/ 18 w 352"/>
                <a:gd name="T33" fmla="*/ 97 h 128"/>
                <a:gd name="T34" fmla="*/ 16 w 352"/>
                <a:gd name="T35" fmla="*/ 88 h 128"/>
                <a:gd name="T36" fmla="*/ 16 w 352"/>
                <a:gd name="T37" fmla="*/ 40 h 128"/>
                <a:gd name="T38" fmla="*/ 18 w 352"/>
                <a:gd name="T39" fmla="*/ 30 h 128"/>
                <a:gd name="T40" fmla="*/ 23 w 352"/>
                <a:gd name="T41" fmla="*/ 23 h 128"/>
                <a:gd name="T42" fmla="*/ 31 w 352"/>
                <a:gd name="T43" fmla="*/ 18 h 128"/>
                <a:gd name="T44" fmla="*/ 40 w 352"/>
                <a:gd name="T45" fmla="*/ 16 h 128"/>
                <a:gd name="T46" fmla="*/ 312 w 352"/>
                <a:gd name="T47" fmla="*/ 16 h 128"/>
                <a:gd name="T48" fmla="*/ 322 w 352"/>
                <a:gd name="T49" fmla="*/ 18 h 128"/>
                <a:gd name="T50" fmla="*/ 329 w 352"/>
                <a:gd name="T51" fmla="*/ 23 h 128"/>
                <a:gd name="T52" fmla="*/ 334 w 352"/>
                <a:gd name="T53" fmla="*/ 30 h 128"/>
                <a:gd name="T54" fmla="*/ 336 w 352"/>
                <a:gd name="T55" fmla="*/ 40 h 128"/>
                <a:gd name="T56" fmla="*/ 336 w 352"/>
                <a:gd name="T57" fmla="*/ 88 h 128"/>
                <a:gd name="T58" fmla="*/ 334 w 352"/>
                <a:gd name="T59" fmla="*/ 97 h 128"/>
                <a:gd name="T60" fmla="*/ 329 w 352"/>
                <a:gd name="T61" fmla="*/ 105 h 128"/>
                <a:gd name="T62" fmla="*/ 322 w 352"/>
                <a:gd name="T63" fmla="*/ 110 h 128"/>
                <a:gd name="T64" fmla="*/ 312 w 352"/>
                <a:gd name="T65" fmla="*/ 112 h 128"/>
                <a:gd name="T66" fmla="*/ 282 w 352"/>
                <a:gd name="T67" fmla="*/ 112 h 128"/>
                <a:gd name="T68" fmla="*/ 284 w 352"/>
                <a:gd name="T69" fmla="*/ 128 h 128"/>
                <a:gd name="T70" fmla="*/ 312 w 352"/>
                <a:gd name="T71" fmla="*/ 128 h 128"/>
                <a:gd name="T72" fmla="*/ 327 w 352"/>
                <a:gd name="T73" fmla="*/ 125 h 128"/>
                <a:gd name="T74" fmla="*/ 340 w 352"/>
                <a:gd name="T75" fmla="*/ 116 h 128"/>
                <a:gd name="T76" fmla="*/ 349 w 352"/>
                <a:gd name="T77" fmla="*/ 103 h 128"/>
                <a:gd name="T78" fmla="*/ 352 w 352"/>
                <a:gd name="T79" fmla="*/ 88 h 128"/>
                <a:gd name="T80" fmla="*/ 352 w 352"/>
                <a:gd name="T81" fmla="*/ 40 h 128"/>
                <a:gd name="T82" fmla="*/ 349 w 352"/>
                <a:gd name="T83" fmla="*/ 25 h 128"/>
                <a:gd name="T84" fmla="*/ 340 w 352"/>
                <a:gd name="T85" fmla="*/ 12 h 128"/>
                <a:gd name="T86" fmla="*/ 327 w 352"/>
                <a:gd name="T87" fmla="*/ 3 h 128"/>
                <a:gd name="T88" fmla="*/ 312 w 352"/>
                <a:gd name="T8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2" h="128">
                  <a:moveTo>
                    <a:pt x="312" y="0"/>
                  </a:moveTo>
                  <a:lnTo>
                    <a:pt x="40" y="0"/>
                  </a:lnTo>
                  <a:lnTo>
                    <a:pt x="25" y="3"/>
                  </a:lnTo>
                  <a:lnTo>
                    <a:pt x="12" y="12"/>
                  </a:lnTo>
                  <a:lnTo>
                    <a:pt x="3" y="25"/>
                  </a:lnTo>
                  <a:lnTo>
                    <a:pt x="0" y="40"/>
                  </a:lnTo>
                  <a:lnTo>
                    <a:pt x="0" y="88"/>
                  </a:lnTo>
                  <a:lnTo>
                    <a:pt x="3" y="103"/>
                  </a:lnTo>
                  <a:lnTo>
                    <a:pt x="12" y="116"/>
                  </a:lnTo>
                  <a:lnTo>
                    <a:pt x="25" y="125"/>
                  </a:lnTo>
                  <a:lnTo>
                    <a:pt x="40" y="128"/>
                  </a:lnTo>
                  <a:lnTo>
                    <a:pt x="68" y="128"/>
                  </a:lnTo>
                  <a:lnTo>
                    <a:pt x="70" y="112"/>
                  </a:lnTo>
                  <a:lnTo>
                    <a:pt x="40" y="112"/>
                  </a:lnTo>
                  <a:lnTo>
                    <a:pt x="31" y="110"/>
                  </a:lnTo>
                  <a:lnTo>
                    <a:pt x="23" y="105"/>
                  </a:lnTo>
                  <a:lnTo>
                    <a:pt x="18" y="97"/>
                  </a:lnTo>
                  <a:lnTo>
                    <a:pt x="16" y="88"/>
                  </a:lnTo>
                  <a:lnTo>
                    <a:pt x="16" y="40"/>
                  </a:lnTo>
                  <a:lnTo>
                    <a:pt x="18" y="30"/>
                  </a:lnTo>
                  <a:lnTo>
                    <a:pt x="23" y="23"/>
                  </a:lnTo>
                  <a:lnTo>
                    <a:pt x="31" y="18"/>
                  </a:lnTo>
                  <a:lnTo>
                    <a:pt x="40" y="16"/>
                  </a:lnTo>
                  <a:lnTo>
                    <a:pt x="312" y="16"/>
                  </a:lnTo>
                  <a:lnTo>
                    <a:pt x="322" y="18"/>
                  </a:lnTo>
                  <a:lnTo>
                    <a:pt x="329" y="23"/>
                  </a:lnTo>
                  <a:lnTo>
                    <a:pt x="334" y="30"/>
                  </a:lnTo>
                  <a:lnTo>
                    <a:pt x="336" y="40"/>
                  </a:lnTo>
                  <a:lnTo>
                    <a:pt x="336" y="88"/>
                  </a:lnTo>
                  <a:lnTo>
                    <a:pt x="334" y="97"/>
                  </a:lnTo>
                  <a:lnTo>
                    <a:pt x="329" y="105"/>
                  </a:lnTo>
                  <a:lnTo>
                    <a:pt x="322" y="110"/>
                  </a:lnTo>
                  <a:lnTo>
                    <a:pt x="312" y="112"/>
                  </a:lnTo>
                  <a:lnTo>
                    <a:pt x="282" y="112"/>
                  </a:lnTo>
                  <a:lnTo>
                    <a:pt x="284" y="128"/>
                  </a:lnTo>
                  <a:lnTo>
                    <a:pt x="312" y="128"/>
                  </a:lnTo>
                  <a:lnTo>
                    <a:pt x="327" y="125"/>
                  </a:lnTo>
                  <a:lnTo>
                    <a:pt x="340" y="116"/>
                  </a:lnTo>
                  <a:lnTo>
                    <a:pt x="349" y="103"/>
                  </a:lnTo>
                  <a:lnTo>
                    <a:pt x="352" y="88"/>
                  </a:lnTo>
                  <a:lnTo>
                    <a:pt x="352" y="40"/>
                  </a:lnTo>
                  <a:lnTo>
                    <a:pt x="349" y="25"/>
                  </a:lnTo>
                  <a:lnTo>
                    <a:pt x="340" y="12"/>
                  </a:lnTo>
                  <a:lnTo>
                    <a:pt x="327" y="3"/>
                  </a:lnTo>
                  <a:lnTo>
                    <a:pt x="3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0" name="Freeform 170"/>
            <p:cNvSpPr>
              <a:spLocks/>
            </p:cNvSpPr>
            <p:nvPr/>
          </p:nvSpPr>
          <p:spPr bwMode="auto">
            <a:xfrm>
              <a:off x="16246475" y="2425700"/>
              <a:ext cx="449263" cy="63500"/>
            </a:xfrm>
            <a:custGeom>
              <a:avLst/>
              <a:gdLst>
                <a:gd name="T0" fmla="*/ 280 w 283"/>
                <a:gd name="T1" fmla="*/ 0 h 40"/>
                <a:gd name="T2" fmla="*/ 275 w 283"/>
                <a:gd name="T3" fmla="*/ 0 h 40"/>
                <a:gd name="T4" fmla="*/ 273 w 283"/>
                <a:gd name="T5" fmla="*/ 3 h 40"/>
                <a:gd name="T6" fmla="*/ 269 w 283"/>
                <a:gd name="T7" fmla="*/ 6 h 40"/>
                <a:gd name="T8" fmla="*/ 265 w 283"/>
                <a:gd name="T9" fmla="*/ 7 h 40"/>
                <a:gd name="T10" fmla="*/ 267 w 283"/>
                <a:gd name="T11" fmla="*/ 17 h 40"/>
                <a:gd name="T12" fmla="*/ 267 w 283"/>
                <a:gd name="T13" fmla="*/ 20 h 40"/>
                <a:gd name="T14" fmla="*/ 266 w 283"/>
                <a:gd name="T15" fmla="*/ 22 h 40"/>
                <a:gd name="T16" fmla="*/ 264 w 283"/>
                <a:gd name="T17" fmla="*/ 24 h 40"/>
                <a:gd name="T18" fmla="*/ 262 w 283"/>
                <a:gd name="T19" fmla="*/ 24 h 40"/>
                <a:gd name="T20" fmla="*/ 22 w 283"/>
                <a:gd name="T21" fmla="*/ 24 h 40"/>
                <a:gd name="T22" fmla="*/ 20 w 283"/>
                <a:gd name="T23" fmla="*/ 24 h 40"/>
                <a:gd name="T24" fmla="*/ 18 w 283"/>
                <a:gd name="T25" fmla="*/ 22 h 40"/>
                <a:gd name="T26" fmla="*/ 17 w 283"/>
                <a:gd name="T27" fmla="*/ 20 h 40"/>
                <a:gd name="T28" fmla="*/ 17 w 283"/>
                <a:gd name="T29" fmla="*/ 17 h 40"/>
                <a:gd name="T30" fmla="*/ 19 w 283"/>
                <a:gd name="T31" fmla="*/ 7 h 40"/>
                <a:gd name="T32" fmla="*/ 14 w 283"/>
                <a:gd name="T33" fmla="*/ 6 h 40"/>
                <a:gd name="T34" fmla="*/ 11 w 283"/>
                <a:gd name="T35" fmla="*/ 3 h 40"/>
                <a:gd name="T36" fmla="*/ 9 w 283"/>
                <a:gd name="T37" fmla="*/ 0 h 40"/>
                <a:gd name="T38" fmla="*/ 4 w 283"/>
                <a:gd name="T39" fmla="*/ 0 h 40"/>
                <a:gd name="T40" fmla="*/ 0 w 283"/>
                <a:gd name="T41" fmla="*/ 15 h 40"/>
                <a:gd name="T42" fmla="*/ 1 w 283"/>
                <a:gd name="T43" fmla="*/ 25 h 40"/>
                <a:gd name="T44" fmla="*/ 6 w 283"/>
                <a:gd name="T45" fmla="*/ 32 h 40"/>
                <a:gd name="T46" fmla="*/ 9 w 283"/>
                <a:gd name="T47" fmla="*/ 35 h 40"/>
                <a:gd name="T48" fmla="*/ 13 w 283"/>
                <a:gd name="T49" fmla="*/ 38 h 40"/>
                <a:gd name="T50" fmla="*/ 18 w 283"/>
                <a:gd name="T51" fmla="*/ 40 h 40"/>
                <a:gd name="T52" fmla="*/ 22 w 283"/>
                <a:gd name="T53" fmla="*/ 40 h 40"/>
                <a:gd name="T54" fmla="*/ 262 w 283"/>
                <a:gd name="T55" fmla="*/ 40 h 40"/>
                <a:gd name="T56" fmla="*/ 267 w 283"/>
                <a:gd name="T57" fmla="*/ 40 h 40"/>
                <a:gd name="T58" fmla="*/ 272 w 283"/>
                <a:gd name="T59" fmla="*/ 38 h 40"/>
                <a:gd name="T60" fmla="*/ 275 w 283"/>
                <a:gd name="T61" fmla="*/ 35 h 40"/>
                <a:gd name="T62" fmla="*/ 279 w 283"/>
                <a:gd name="T63" fmla="*/ 32 h 40"/>
                <a:gd name="T64" fmla="*/ 282 w 283"/>
                <a:gd name="T65" fmla="*/ 25 h 40"/>
                <a:gd name="T66" fmla="*/ 283 w 283"/>
                <a:gd name="T67" fmla="*/ 15 h 40"/>
                <a:gd name="T68" fmla="*/ 280 w 283"/>
                <a:gd name="T6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3" h="40">
                  <a:moveTo>
                    <a:pt x="280" y="0"/>
                  </a:moveTo>
                  <a:lnTo>
                    <a:pt x="275" y="0"/>
                  </a:lnTo>
                  <a:lnTo>
                    <a:pt x="273" y="3"/>
                  </a:lnTo>
                  <a:lnTo>
                    <a:pt x="269" y="6"/>
                  </a:lnTo>
                  <a:lnTo>
                    <a:pt x="265" y="7"/>
                  </a:lnTo>
                  <a:lnTo>
                    <a:pt x="267" y="17"/>
                  </a:lnTo>
                  <a:lnTo>
                    <a:pt x="267" y="20"/>
                  </a:lnTo>
                  <a:lnTo>
                    <a:pt x="266" y="22"/>
                  </a:lnTo>
                  <a:lnTo>
                    <a:pt x="264" y="24"/>
                  </a:lnTo>
                  <a:lnTo>
                    <a:pt x="262" y="24"/>
                  </a:lnTo>
                  <a:lnTo>
                    <a:pt x="22" y="24"/>
                  </a:lnTo>
                  <a:lnTo>
                    <a:pt x="20" y="24"/>
                  </a:lnTo>
                  <a:lnTo>
                    <a:pt x="18" y="22"/>
                  </a:lnTo>
                  <a:lnTo>
                    <a:pt x="17" y="20"/>
                  </a:lnTo>
                  <a:lnTo>
                    <a:pt x="17" y="17"/>
                  </a:lnTo>
                  <a:lnTo>
                    <a:pt x="19" y="7"/>
                  </a:lnTo>
                  <a:lnTo>
                    <a:pt x="14" y="6"/>
                  </a:lnTo>
                  <a:lnTo>
                    <a:pt x="11" y="3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15"/>
                  </a:lnTo>
                  <a:lnTo>
                    <a:pt x="1" y="25"/>
                  </a:lnTo>
                  <a:lnTo>
                    <a:pt x="6" y="32"/>
                  </a:lnTo>
                  <a:lnTo>
                    <a:pt x="9" y="35"/>
                  </a:lnTo>
                  <a:lnTo>
                    <a:pt x="13" y="38"/>
                  </a:lnTo>
                  <a:lnTo>
                    <a:pt x="18" y="40"/>
                  </a:lnTo>
                  <a:lnTo>
                    <a:pt x="22" y="40"/>
                  </a:lnTo>
                  <a:lnTo>
                    <a:pt x="262" y="40"/>
                  </a:lnTo>
                  <a:lnTo>
                    <a:pt x="267" y="40"/>
                  </a:lnTo>
                  <a:lnTo>
                    <a:pt x="272" y="38"/>
                  </a:lnTo>
                  <a:lnTo>
                    <a:pt x="275" y="35"/>
                  </a:lnTo>
                  <a:lnTo>
                    <a:pt x="279" y="32"/>
                  </a:lnTo>
                  <a:lnTo>
                    <a:pt x="282" y="25"/>
                  </a:lnTo>
                  <a:lnTo>
                    <a:pt x="283" y="15"/>
                  </a:lnTo>
                  <a:lnTo>
                    <a:pt x="2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1" name="Freeform 171"/>
            <p:cNvSpPr>
              <a:spLocks/>
            </p:cNvSpPr>
            <p:nvPr/>
          </p:nvSpPr>
          <p:spPr bwMode="auto">
            <a:xfrm>
              <a:off x="16246475" y="2463800"/>
              <a:ext cx="449263" cy="63500"/>
            </a:xfrm>
            <a:custGeom>
              <a:avLst/>
              <a:gdLst>
                <a:gd name="T0" fmla="*/ 280 w 283"/>
                <a:gd name="T1" fmla="*/ 0 h 40"/>
                <a:gd name="T2" fmla="*/ 275 w 283"/>
                <a:gd name="T3" fmla="*/ 0 h 40"/>
                <a:gd name="T4" fmla="*/ 273 w 283"/>
                <a:gd name="T5" fmla="*/ 4 h 40"/>
                <a:gd name="T6" fmla="*/ 269 w 283"/>
                <a:gd name="T7" fmla="*/ 6 h 40"/>
                <a:gd name="T8" fmla="*/ 265 w 283"/>
                <a:gd name="T9" fmla="*/ 7 h 40"/>
                <a:gd name="T10" fmla="*/ 267 w 283"/>
                <a:gd name="T11" fmla="*/ 18 h 40"/>
                <a:gd name="T12" fmla="*/ 267 w 283"/>
                <a:gd name="T13" fmla="*/ 20 h 40"/>
                <a:gd name="T14" fmla="*/ 266 w 283"/>
                <a:gd name="T15" fmla="*/ 22 h 40"/>
                <a:gd name="T16" fmla="*/ 264 w 283"/>
                <a:gd name="T17" fmla="*/ 23 h 40"/>
                <a:gd name="T18" fmla="*/ 262 w 283"/>
                <a:gd name="T19" fmla="*/ 24 h 40"/>
                <a:gd name="T20" fmla="*/ 22 w 283"/>
                <a:gd name="T21" fmla="*/ 24 h 40"/>
                <a:gd name="T22" fmla="*/ 20 w 283"/>
                <a:gd name="T23" fmla="*/ 23 h 40"/>
                <a:gd name="T24" fmla="*/ 18 w 283"/>
                <a:gd name="T25" fmla="*/ 22 h 40"/>
                <a:gd name="T26" fmla="*/ 17 w 283"/>
                <a:gd name="T27" fmla="*/ 20 h 40"/>
                <a:gd name="T28" fmla="*/ 17 w 283"/>
                <a:gd name="T29" fmla="*/ 18 h 40"/>
                <a:gd name="T30" fmla="*/ 19 w 283"/>
                <a:gd name="T31" fmla="*/ 7 h 40"/>
                <a:gd name="T32" fmla="*/ 14 w 283"/>
                <a:gd name="T33" fmla="*/ 6 h 40"/>
                <a:gd name="T34" fmla="*/ 11 w 283"/>
                <a:gd name="T35" fmla="*/ 4 h 40"/>
                <a:gd name="T36" fmla="*/ 9 w 283"/>
                <a:gd name="T37" fmla="*/ 0 h 40"/>
                <a:gd name="T38" fmla="*/ 4 w 283"/>
                <a:gd name="T39" fmla="*/ 0 h 40"/>
                <a:gd name="T40" fmla="*/ 0 w 283"/>
                <a:gd name="T41" fmla="*/ 15 h 40"/>
                <a:gd name="T42" fmla="*/ 1 w 283"/>
                <a:gd name="T43" fmla="*/ 24 h 40"/>
                <a:gd name="T44" fmla="*/ 6 w 283"/>
                <a:gd name="T45" fmla="*/ 33 h 40"/>
                <a:gd name="T46" fmla="*/ 9 w 283"/>
                <a:gd name="T47" fmla="*/ 36 h 40"/>
                <a:gd name="T48" fmla="*/ 13 w 283"/>
                <a:gd name="T49" fmla="*/ 38 h 40"/>
                <a:gd name="T50" fmla="*/ 18 w 283"/>
                <a:gd name="T51" fmla="*/ 39 h 40"/>
                <a:gd name="T52" fmla="*/ 22 w 283"/>
                <a:gd name="T53" fmla="*/ 40 h 40"/>
                <a:gd name="T54" fmla="*/ 262 w 283"/>
                <a:gd name="T55" fmla="*/ 40 h 40"/>
                <a:gd name="T56" fmla="*/ 267 w 283"/>
                <a:gd name="T57" fmla="*/ 39 h 40"/>
                <a:gd name="T58" fmla="*/ 272 w 283"/>
                <a:gd name="T59" fmla="*/ 38 h 40"/>
                <a:gd name="T60" fmla="*/ 275 w 283"/>
                <a:gd name="T61" fmla="*/ 36 h 40"/>
                <a:gd name="T62" fmla="*/ 279 w 283"/>
                <a:gd name="T63" fmla="*/ 33 h 40"/>
                <a:gd name="T64" fmla="*/ 282 w 283"/>
                <a:gd name="T65" fmla="*/ 24 h 40"/>
                <a:gd name="T66" fmla="*/ 283 w 283"/>
                <a:gd name="T67" fmla="*/ 15 h 40"/>
                <a:gd name="T68" fmla="*/ 280 w 283"/>
                <a:gd name="T6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3" h="40">
                  <a:moveTo>
                    <a:pt x="280" y="0"/>
                  </a:moveTo>
                  <a:lnTo>
                    <a:pt x="275" y="0"/>
                  </a:lnTo>
                  <a:lnTo>
                    <a:pt x="273" y="4"/>
                  </a:lnTo>
                  <a:lnTo>
                    <a:pt x="269" y="6"/>
                  </a:lnTo>
                  <a:lnTo>
                    <a:pt x="265" y="7"/>
                  </a:lnTo>
                  <a:lnTo>
                    <a:pt x="267" y="18"/>
                  </a:lnTo>
                  <a:lnTo>
                    <a:pt x="267" y="20"/>
                  </a:lnTo>
                  <a:lnTo>
                    <a:pt x="266" y="22"/>
                  </a:lnTo>
                  <a:lnTo>
                    <a:pt x="264" y="23"/>
                  </a:lnTo>
                  <a:lnTo>
                    <a:pt x="262" y="24"/>
                  </a:lnTo>
                  <a:lnTo>
                    <a:pt x="22" y="24"/>
                  </a:lnTo>
                  <a:lnTo>
                    <a:pt x="20" y="23"/>
                  </a:lnTo>
                  <a:lnTo>
                    <a:pt x="18" y="22"/>
                  </a:lnTo>
                  <a:lnTo>
                    <a:pt x="17" y="20"/>
                  </a:lnTo>
                  <a:lnTo>
                    <a:pt x="17" y="18"/>
                  </a:lnTo>
                  <a:lnTo>
                    <a:pt x="19" y="7"/>
                  </a:lnTo>
                  <a:lnTo>
                    <a:pt x="14" y="6"/>
                  </a:lnTo>
                  <a:lnTo>
                    <a:pt x="11" y="4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15"/>
                  </a:lnTo>
                  <a:lnTo>
                    <a:pt x="1" y="24"/>
                  </a:lnTo>
                  <a:lnTo>
                    <a:pt x="6" y="33"/>
                  </a:lnTo>
                  <a:lnTo>
                    <a:pt x="9" y="36"/>
                  </a:lnTo>
                  <a:lnTo>
                    <a:pt x="13" y="38"/>
                  </a:lnTo>
                  <a:lnTo>
                    <a:pt x="18" y="39"/>
                  </a:lnTo>
                  <a:lnTo>
                    <a:pt x="22" y="40"/>
                  </a:lnTo>
                  <a:lnTo>
                    <a:pt x="262" y="40"/>
                  </a:lnTo>
                  <a:lnTo>
                    <a:pt x="267" y="39"/>
                  </a:lnTo>
                  <a:lnTo>
                    <a:pt x="272" y="38"/>
                  </a:lnTo>
                  <a:lnTo>
                    <a:pt x="275" y="36"/>
                  </a:lnTo>
                  <a:lnTo>
                    <a:pt x="279" y="33"/>
                  </a:lnTo>
                  <a:lnTo>
                    <a:pt x="282" y="24"/>
                  </a:lnTo>
                  <a:lnTo>
                    <a:pt x="283" y="15"/>
                  </a:lnTo>
                  <a:lnTo>
                    <a:pt x="2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56" name="Owal 55"/>
          <p:cNvSpPr/>
          <p:nvPr/>
        </p:nvSpPr>
        <p:spPr>
          <a:xfrm>
            <a:off x="426897" y="2039989"/>
            <a:ext cx="663581" cy="663581"/>
          </a:xfrm>
          <a:prstGeom prst="ellipse">
            <a:avLst/>
          </a:prstGeom>
          <a:noFill/>
          <a:ln w="15875" cap="rnd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>
              <a:solidFill>
                <a:schemeClr val="bg1"/>
              </a:solidFill>
            </a:endParaRPr>
          </a:p>
        </p:txBody>
      </p:sp>
      <p:grpSp>
        <p:nvGrpSpPr>
          <p:cNvPr id="72" name="Grupa 71"/>
          <p:cNvGrpSpPr/>
          <p:nvPr/>
        </p:nvGrpSpPr>
        <p:grpSpPr>
          <a:xfrm>
            <a:off x="4897819" y="2039989"/>
            <a:ext cx="663581" cy="663581"/>
            <a:chOff x="6530425" y="1474036"/>
            <a:chExt cx="884774" cy="884774"/>
          </a:xfrm>
        </p:grpSpPr>
        <p:grpSp>
          <p:nvGrpSpPr>
            <p:cNvPr id="42" name="Grupa 41"/>
            <p:cNvGrpSpPr/>
            <p:nvPr/>
          </p:nvGrpSpPr>
          <p:grpSpPr>
            <a:xfrm>
              <a:off x="6715226" y="1597561"/>
              <a:ext cx="515172" cy="570673"/>
              <a:chOff x="13279439" y="2841626"/>
              <a:chExt cx="574675" cy="636587"/>
            </a:xfrm>
          </p:grpSpPr>
          <p:sp>
            <p:nvSpPr>
              <p:cNvPr id="43" name="Rectangle 598"/>
              <p:cNvSpPr>
                <a:spLocks noChangeArrowheads="1"/>
              </p:cNvSpPr>
              <p:nvPr/>
            </p:nvSpPr>
            <p:spPr bwMode="auto">
              <a:xfrm>
                <a:off x="13598526" y="2841626"/>
                <a:ext cx="20638" cy="52388"/>
              </a:xfrm>
              <a:prstGeom prst="rect">
                <a:avLst/>
              </a:prstGeom>
              <a:solidFill>
                <a:srgbClr val="CF002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4" name="Freeform 599"/>
              <p:cNvSpPr>
                <a:spLocks/>
              </p:cNvSpPr>
              <p:nvPr/>
            </p:nvSpPr>
            <p:spPr bwMode="auto">
              <a:xfrm>
                <a:off x="13527089" y="2860676"/>
                <a:ext cx="42863" cy="55563"/>
              </a:xfrm>
              <a:custGeom>
                <a:avLst/>
                <a:gdLst>
                  <a:gd name="T0" fmla="*/ 10 w 27"/>
                  <a:gd name="T1" fmla="*/ 0 h 35"/>
                  <a:gd name="T2" fmla="*/ 27 w 27"/>
                  <a:gd name="T3" fmla="*/ 29 h 35"/>
                  <a:gd name="T4" fmla="*/ 17 w 27"/>
                  <a:gd name="T5" fmla="*/ 35 h 35"/>
                  <a:gd name="T6" fmla="*/ 0 w 27"/>
                  <a:gd name="T7" fmla="*/ 6 h 35"/>
                  <a:gd name="T8" fmla="*/ 10 w 27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5">
                    <a:moveTo>
                      <a:pt x="10" y="0"/>
                    </a:moveTo>
                    <a:lnTo>
                      <a:pt x="27" y="29"/>
                    </a:lnTo>
                    <a:lnTo>
                      <a:pt x="17" y="35"/>
                    </a:lnTo>
                    <a:lnTo>
                      <a:pt x="0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5" name="Freeform 600"/>
              <p:cNvSpPr>
                <a:spLocks/>
              </p:cNvSpPr>
              <p:nvPr/>
            </p:nvSpPr>
            <p:spPr bwMode="auto">
              <a:xfrm>
                <a:off x="13476289" y="2914651"/>
                <a:ext cx="55563" cy="42863"/>
              </a:xfrm>
              <a:custGeom>
                <a:avLst/>
                <a:gdLst>
                  <a:gd name="T0" fmla="*/ 7 w 35"/>
                  <a:gd name="T1" fmla="*/ 0 h 27"/>
                  <a:gd name="T2" fmla="*/ 35 w 35"/>
                  <a:gd name="T3" fmla="*/ 17 h 27"/>
                  <a:gd name="T4" fmla="*/ 29 w 35"/>
                  <a:gd name="T5" fmla="*/ 27 h 27"/>
                  <a:gd name="T6" fmla="*/ 0 w 35"/>
                  <a:gd name="T7" fmla="*/ 10 h 27"/>
                  <a:gd name="T8" fmla="*/ 7 w 35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7">
                    <a:moveTo>
                      <a:pt x="7" y="0"/>
                    </a:moveTo>
                    <a:lnTo>
                      <a:pt x="35" y="17"/>
                    </a:lnTo>
                    <a:lnTo>
                      <a:pt x="29" y="27"/>
                    </a:lnTo>
                    <a:lnTo>
                      <a:pt x="0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6" name="Rectangle 601"/>
              <p:cNvSpPr>
                <a:spLocks noChangeArrowheads="1"/>
              </p:cNvSpPr>
              <p:nvPr/>
            </p:nvSpPr>
            <p:spPr bwMode="auto">
              <a:xfrm>
                <a:off x="13466764" y="2989263"/>
                <a:ext cx="50800" cy="20638"/>
              </a:xfrm>
              <a:prstGeom prst="rect">
                <a:avLst/>
              </a:prstGeom>
              <a:solidFill>
                <a:srgbClr val="CF002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7" name="Freeform 602"/>
              <p:cNvSpPr>
                <a:spLocks/>
              </p:cNvSpPr>
              <p:nvPr/>
            </p:nvSpPr>
            <p:spPr bwMode="auto">
              <a:xfrm>
                <a:off x="13484226" y="3038476"/>
                <a:ext cx="53975" cy="44450"/>
              </a:xfrm>
              <a:custGeom>
                <a:avLst/>
                <a:gdLst>
                  <a:gd name="T0" fmla="*/ 28 w 34"/>
                  <a:gd name="T1" fmla="*/ 0 h 28"/>
                  <a:gd name="T2" fmla="*/ 34 w 34"/>
                  <a:gd name="T3" fmla="*/ 12 h 28"/>
                  <a:gd name="T4" fmla="*/ 6 w 34"/>
                  <a:gd name="T5" fmla="*/ 28 h 28"/>
                  <a:gd name="T6" fmla="*/ 0 w 34"/>
                  <a:gd name="T7" fmla="*/ 17 h 28"/>
                  <a:gd name="T8" fmla="*/ 28 w 34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8">
                    <a:moveTo>
                      <a:pt x="28" y="0"/>
                    </a:moveTo>
                    <a:lnTo>
                      <a:pt x="34" y="12"/>
                    </a:lnTo>
                    <a:lnTo>
                      <a:pt x="6" y="28"/>
                    </a:lnTo>
                    <a:lnTo>
                      <a:pt x="0" y="1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8" name="Freeform 603"/>
              <p:cNvSpPr>
                <a:spLocks/>
              </p:cNvSpPr>
              <p:nvPr/>
            </p:nvSpPr>
            <p:spPr bwMode="auto">
              <a:xfrm>
                <a:off x="13703301" y="3028951"/>
                <a:ext cx="53975" cy="41275"/>
              </a:xfrm>
              <a:custGeom>
                <a:avLst/>
                <a:gdLst>
                  <a:gd name="T0" fmla="*/ 5 w 34"/>
                  <a:gd name="T1" fmla="*/ 0 h 26"/>
                  <a:gd name="T2" fmla="*/ 34 w 34"/>
                  <a:gd name="T3" fmla="*/ 15 h 26"/>
                  <a:gd name="T4" fmla="*/ 27 w 34"/>
                  <a:gd name="T5" fmla="*/ 26 h 26"/>
                  <a:gd name="T6" fmla="*/ 0 w 34"/>
                  <a:gd name="T7" fmla="*/ 10 h 26"/>
                  <a:gd name="T8" fmla="*/ 5 w 34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6">
                    <a:moveTo>
                      <a:pt x="5" y="0"/>
                    </a:moveTo>
                    <a:lnTo>
                      <a:pt x="34" y="15"/>
                    </a:lnTo>
                    <a:lnTo>
                      <a:pt x="27" y="26"/>
                    </a:lnTo>
                    <a:lnTo>
                      <a:pt x="0" y="1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9" name="Rectangle 604"/>
              <p:cNvSpPr>
                <a:spLocks noChangeArrowheads="1"/>
              </p:cNvSpPr>
              <p:nvPr/>
            </p:nvSpPr>
            <p:spPr bwMode="auto">
              <a:xfrm>
                <a:off x="13717589" y="2976563"/>
                <a:ext cx="52388" cy="19050"/>
              </a:xfrm>
              <a:prstGeom prst="rect">
                <a:avLst/>
              </a:prstGeom>
              <a:solidFill>
                <a:srgbClr val="CF002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0" name="Freeform 605"/>
              <p:cNvSpPr>
                <a:spLocks/>
              </p:cNvSpPr>
              <p:nvPr/>
            </p:nvSpPr>
            <p:spPr bwMode="auto">
              <a:xfrm>
                <a:off x="13695364" y="2901951"/>
                <a:ext cx="55563" cy="42863"/>
              </a:xfrm>
              <a:custGeom>
                <a:avLst/>
                <a:gdLst>
                  <a:gd name="T0" fmla="*/ 28 w 35"/>
                  <a:gd name="T1" fmla="*/ 0 h 27"/>
                  <a:gd name="T2" fmla="*/ 35 w 35"/>
                  <a:gd name="T3" fmla="*/ 12 h 27"/>
                  <a:gd name="T4" fmla="*/ 6 w 35"/>
                  <a:gd name="T5" fmla="*/ 27 h 27"/>
                  <a:gd name="T6" fmla="*/ 0 w 35"/>
                  <a:gd name="T7" fmla="*/ 17 h 27"/>
                  <a:gd name="T8" fmla="*/ 28 w 35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7">
                    <a:moveTo>
                      <a:pt x="28" y="0"/>
                    </a:moveTo>
                    <a:lnTo>
                      <a:pt x="35" y="12"/>
                    </a:lnTo>
                    <a:lnTo>
                      <a:pt x="6" y="27"/>
                    </a:lnTo>
                    <a:lnTo>
                      <a:pt x="0" y="1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1" name="Freeform 606"/>
              <p:cNvSpPr>
                <a:spLocks/>
              </p:cNvSpPr>
              <p:nvPr/>
            </p:nvSpPr>
            <p:spPr bwMode="auto">
              <a:xfrm>
                <a:off x="13652501" y="2854326"/>
                <a:ext cx="42863" cy="53975"/>
              </a:xfrm>
              <a:custGeom>
                <a:avLst/>
                <a:gdLst>
                  <a:gd name="T0" fmla="*/ 16 w 27"/>
                  <a:gd name="T1" fmla="*/ 0 h 34"/>
                  <a:gd name="T2" fmla="*/ 27 w 27"/>
                  <a:gd name="T3" fmla="*/ 5 h 34"/>
                  <a:gd name="T4" fmla="*/ 11 w 27"/>
                  <a:gd name="T5" fmla="*/ 34 h 34"/>
                  <a:gd name="T6" fmla="*/ 0 w 27"/>
                  <a:gd name="T7" fmla="*/ 27 h 34"/>
                  <a:gd name="T8" fmla="*/ 16 w 27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4">
                    <a:moveTo>
                      <a:pt x="16" y="0"/>
                    </a:moveTo>
                    <a:lnTo>
                      <a:pt x="27" y="5"/>
                    </a:lnTo>
                    <a:lnTo>
                      <a:pt x="11" y="34"/>
                    </a:lnTo>
                    <a:lnTo>
                      <a:pt x="0" y="27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2" name="Freeform 607"/>
              <p:cNvSpPr>
                <a:spLocks/>
              </p:cNvSpPr>
              <p:nvPr/>
            </p:nvSpPr>
            <p:spPr bwMode="auto">
              <a:xfrm>
                <a:off x="13457239" y="2960688"/>
                <a:ext cx="396875" cy="473075"/>
              </a:xfrm>
              <a:custGeom>
                <a:avLst/>
                <a:gdLst>
                  <a:gd name="T0" fmla="*/ 113 w 250"/>
                  <a:gd name="T1" fmla="*/ 2 h 298"/>
                  <a:gd name="T2" fmla="*/ 135 w 250"/>
                  <a:gd name="T3" fmla="*/ 36 h 298"/>
                  <a:gd name="T4" fmla="*/ 147 w 250"/>
                  <a:gd name="T5" fmla="*/ 94 h 298"/>
                  <a:gd name="T6" fmla="*/ 232 w 250"/>
                  <a:gd name="T7" fmla="*/ 95 h 298"/>
                  <a:gd name="T8" fmla="*/ 250 w 250"/>
                  <a:gd name="T9" fmla="*/ 124 h 298"/>
                  <a:gd name="T10" fmla="*/ 232 w 250"/>
                  <a:gd name="T11" fmla="*/ 151 h 298"/>
                  <a:gd name="T12" fmla="*/ 237 w 250"/>
                  <a:gd name="T13" fmla="*/ 171 h 298"/>
                  <a:gd name="T14" fmla="*/ 220 w 250"/>
                  <a:gd name="T15" fmla="*/ 197 h 298"/>
                  <a:gd name="T16" fmla="*/ 231 w 250"/>
                  <a:gd name="T17" fmla="*/ 220 h 298"/>
                  <a:gd name="T18" fmla="*/ 212 w 250"/>
                  <a:gd name="T19" fmla="*/ 248 h 298"/>
                  <a:gd name="T20" fmla="*/ 211 w 250"/>
                  <a:gd name="T21" fmla="*/ 268 h 298"/>
                  <a:gd name="T22" fmla="*/ 193 w 250"/>
                  <a:gd name="T23" fmla="*/ 295 h 298"/>
                  <a:gd name="T24" fmla="*/ 165 w 250"/>
                  <a:gd name="T25" fmla="*/ 298 h 298"/>
                  <a:gd name="T26" fmla="*/ 36 w 250"/>
                  <a:gd name="T27" fmla="*/ 288 h 298"/>
                  <a:gd name="T28" fmla="*/ 0 w 250"/>
                  <a:gd name="T29" fmla="*/ 265 h 298"/>
                  <a:gd name="T30" fmla="*/ 42 w 250"/>
                  <a:gd name="T31" fmla="*/ 277 h 298"/>
                  <a:gd name="T32" fmla="*/ 154 w 250"/>
                  <a:gd name="T33" fmla="*/ 286 h 298"/>
                  <a:gd name="T34" fmla="*/ 186 w 250"/>
                  <a:gd name="T35" fmla="*/ 285 h 298"/>
                  <a:gd name="T36" fmla="*/ 197 w 250"/>
                  <a:gd name="T37" fmla="*/ 277 h 298"/>
                  <a:gd name="T38" fmla="*/ 198 w 250"/>
                  <a:gd name="T39" fmla="*/ 263 h 298"/>
                  <a:gd name="T40" fmla="*/ 190 w 250"/>
                  <a:gd name="T41" fmla="*/ 252 h 298"/>
                  <a:gd name="T42" fmla="*/ 181 w 250"/>
                  <a:gd name="T43" fmla="*/ 238 h 298"/>
                  <a:gd name="T44" fmla="*/ 210 w 250"/>
                  <a:gd name="T45" fmla="*/ 235 h 298"/>
                  <a:gd name="T46" fmla="*/ 218 w 250"/>
                  <a:gd name="T47" fmla="*/ 225 h 298"/>
                  <a:gd name="T48" fmla="*/ 216 w 250"/>
                  <a:gd name="T49" fmla="*/ 210 h 298"/>
                  <a:gd name="T50" fmla="*/ 205 w 250"/>
                  <a:gd name="T51" fmla="*/ 202 h 298"/>
                  <a:gd name="T52" fmla="*/ 207 w 250"/>
                  <a:gd name="T53" fmla="*/ 189 h 298"/>
                  <a:gd name="T54" fmla="*/ 219 w 250"/>
                  <a:gd name="T55" fmla="*/ 184 h 298"/>
                  <a:gd name="T56" fmla="*/ 224 w 250"/>
                  <a:gd name="T57" fmla="*/ 171 h 298"/>
                  <a:gd name="T58" fmla="*/ 219 w 250"/>
                  <a:gd name="T59" fmla="*/ 159 h 298"/>
                  <a:gd name="T60" fmla="*/ 207 w 250"/>
                  <a:gd name="T61" fmla="*/ 154 h 298"/>
                  <a:gd name="T62" fmla="*/ 224 w 250"/>
                  <a:gd name="T63" fmla="*/ 141 h 298"/>
                  <a:gd name="T64" fmla="*/ 235 w 250"/>
                  <a:gd name="T65" fmla="*/ 133 h 298"/>
                  <a:gd name="T66" fmla="*/ 237 w 250"/>
                  <a:gd name="T67" fmla="*/ 119 h 298"/>
                  <a:gd name="T68" fmla="*/ 228 w 250"/>
                  <a:gd name="T69" fmla="*/ 108 h 298"/>
                  <a:gd name="T70" fmla="*/ 152 w 250"/>
                  <a:gd name="T71" fmla="*/ 106 h 298"/>
                  <a:gd name="T72" fmla="*/ 113 w 250"/>
                  <a:gd name="T73" fmla="*/ 106 h 298"/>
                  <a:gd name="T74" fmla="*/ 122 w 250"/>
                  <a:gd name="T75" fmla="*/ 30 h 298"/>
                  <a:gd name="T76" fmla="*/ 110 w 250"/>
                  <a:gd name="T77" fmla="*/ 15 h 298"/>
                  <a:gd name="T78" fmla="*/ 93 w 250"/>
                  <a:gd name="T79" fmla="*/ 11 h 298"/>
                  <a:gd name="T80" fmla="*/ 36 w 250"/>
                  <a:gd name="T81" fmla="*/ 120 h 298"/>
                  <a:gd name="T82" fmla="*/ 24 w 250"/>
                  <a:gd name="T83" fmla="*/ 142 h 298"/>
                  <a:gd name="T84" fmla="*/ 0 w 250"/>
                  <a:gd name="T85" fmla="*/ 134 h 298"/>
                  <a:gd name="T86" fmla="*/ 27 w 250"/>
                  <a:gd name="T87" fmla="*/ 112 h 298"/>
                  <a:gd name="T88" fmla="*/ 82 w 250"/>
                  <a:gd name="T89" fmla="*/ 49 h 298"/>
                  <a:gd name="T90" fmla="*/ 88 w 250"/>
                  <a:gd name="T91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50" h="298">
                    <a:moveTo>
                      <a:pt x="88" y="0"/>
                    </a:moveTo>
                    <a:lnTo>
                      <a:pt x="99" y="0"/>
                    </a:lnTo>
                    <a:lnTo>
                      <a:pt x="113" y="2"/>
                    </a:lnTo>
                    <a:lnTo>
                      <a:pt x="125" y="10"/>
                    </a:lnTo>
                    <a:lnTo>
                      <a:pt x="133" y="22"/>
                    </a:lnTo>
                    <a:lnTo>
                      <a:pt x="135" y="36"/>
                    </a:lnTo>
                    <a:lnTo>
                      <a:pt x="135" y="70"/>
                    </a:lnTo>
                    <a:lnTo>
                      <a:pt x="129" y="94"/>
                    </a:lnTo>
                    <a:lnTo>
                      <a:pt x="147" y="94"/>
                    </a:lnTo>
                    <a:lnTo>
                      <a:pt x="152" y="93"/>
                    </a:lnTo>
                    <a:lnTo>
                      <a:pt x="219" y="93"/>
                    </a:lnTo>
                    <a:lnTo>
                      <a:pt x="232" y="95"/>
                    </a:lnTo>
                    <a:lnTo>
                      <a:pt x="241" y="102"/>
                    </a:lnTo>
                    <a:lnTo>
                      <a:pt x="248" y="112"/>
                    </a:lnTo>
                    <a:lnTo>
                      <a:pt x="250" y="124"/>
                    </a:lnTo>
                    <a:lnTo>
                      <a:pt x="248" y="136"/>
                    </a:lnTo>
                    <a:lnTo>
                      <a:pt x="241" y="145"/>
                    </a:lnTo>
                    <a:lnTo>
                      <a:pt x="232" y="151"/>
                    </a:lnTo>
                    <a:lnTo>
                      <a:pt x="229" y="151"/>
                    </a:lnTo>
                    <a:lnTo>
                      <a:pt x="235" y="159"/>
                    </a:lnTo>
                    <a:lnTo>
                      <a:pt x="237" y="171"/>
                    </a:lnTo>
                    <a:lnTo>
                      <a:pt x="235" y="183"/>
                    </a:lnTo>
                    <a:lnTo>
                      <a:pt x="228" y="193"/>
                    </a:lnTo>
                    <a:lnTo>
                      <a:pt x="220" y="197"/>
                    </a:lnTo>
                    <a:lnTo>
                      <a:pt x="222" y="199"/>
                    </a:lnTo>
                    <a:lnTo>
                      <a:pt x="228" y="208"/>
                    </a:lnTo>
                    <a:lnTo>
                      <a:pt x="231" y="220"/>
                    </a:lnTo>
                    <a:lnTo>
                      <a:pt x="228" y="231"/>
                    </a:lnTo>
                    <a:lnTo>
                      <a:pt x="222" y="242"/>
                    </a:lnTo>
                    <a:lnTo>
                      <a:pt x="212" y="248"/>
                    </a:lnTo>
                    <a:lnTo>
                      <a:pt x="205" y="250"/>
                    </a:lnTo>
                    <a:lnTo>
                      <a:pt x="209" y="256"/>
                    </a:lnTo>
                    <a:lnTo>
                      <a:pt x="211" y="268"/>
                    </a:lnTo>
                    <a:lnTo>
                      <a:pt x="209" y="280"/>
                    </a:lnTo>
                    <a:lnTo>
                      <a:pt x="202" y="289"/>
                    </a:lnTo>
                    <a:lnTo>
                      <a:pt x="193" y="295"/>
                    </a:lnTo>
                    <a:lnTo>
                      <a:pt x="181" y="298"/>
                    </a:lnTo>
                    <a:lnTo>
                      <a:pt x="165" y="298"/>
                    </a:lnTo>
                    <a:lnTo>
                      <a:pt x="165" y="298"/>
                    </a:lnTo>
                    <a:lnTo>
                      <a:pt x="70" y="298"/>
                    </a:lnTo>
                    <a:lnTo>
                      <a:pt x="51" y="295"/>
                    </a:lnTo>
                    <a:lnTo>
                      <a:pt x="36" y="288"/>
                    </a:lnTo>
                    <a:lnTo>
                      <a:pt x="25" y="277"/>
                    </a:lnTo>
                    <a:lnTo>
                      <a:pt x="0" y="277"/>
                    </a:lnTo>
                    <a:lnTo>
                      <a:pt x="0" y="265"/>
                    </a:lnTo>
                    <a:lnTo>
                      <a:pt x="30" y="265"/>
                    </a:lnTo>
                    <a:lnTo>
                      <a:pt x="32" y="267"/>
                    </a:lnTo>
                    <a:lnTo>
                      <a:pt x="42" y="277"/>
                    </a:lnTo>
                    <a:lnTo>
                      <a:pt x="55" y="284"/>
                    </a:lnTo>
                    <a:lnTo>
                      <a:pt x="70" y="286"/>
                    </a:lnTo>
                    <a:lnTo>
                      <a:pt x="154" y="286"/>
                    </a:lnTo>
                    <a:lnTo>
                      <a:pt x="154" y="286"/>
                    </a:lnTo>
                    <a:lnTo>
                      <a:pt x="181" y="286"/>
                    </a:lnTo>
                    <a:lnTo>
                      <a:pt x="186" y="285"/>
                    </a:lnTo>
                    <a:lnTo>
                      <a:pt x="190" y="284"/>
                    </a:lnTo>
                    <a:lnTo>
                      <a:pt x="194" y="281"/>
                    </a:lnTo>
                    <a:lnTo>
                      <a:pt x="197" y="277"/>
                    </a:lnTo>
                    <a:lnTo>
                      <a:pt x="198" y="273"/>
                    </a:lnTo>
                    <a:lnTo>
                      <a:pt x="199" y="268"/>
                    </a:lnTo>
                    <a:lnTo>
                      <a:pt x="198" y="263"/>
                    </a:lnTo>
                    <a:lnTo>
                      <a:pt x="197" y="259"/>
                    </a:lnTo>
                    <a:lnTo>
                      <a:pt x="194" y="255"/>
                    </a:lnTo>
                    <a:lnTo>
                      <a:pt x="190" y="252"/>
                    </a:lnTo>
                    <a:lnTo>
                      <a:pt x="186" y="251"/>
                    </a:lnTo>
                    <a:lnTo>
                      <a:pt x="181" y="250"/>
                    </a:lnTo>
                    <a:lnTo>
                      <a:pt x="181" y="238"/>
                    </a:lnTo>
                    <a:lnTo>
                      <a:pt x="201" y="238"/>
                    </a:lnTo>
                    <a:lnTo>
                      <a:pt x="205" y="237"/>
                    </a:lnTo>
                    <a:lnTo>
                      <a:pt x="210" y="235"/>
                    </a:lnTo>
                    <a:lnTo>
                      <a:pt x="212" y="233"/>
                    </a:lnTo>
                    <a:lnTo>
                      <a:pt x="216" y="229"/>
                    </a:lnTo>
                    <a:lnTo>
                      <a:pt x="218" y="225"/>
                    </a:lnTo>
                    <a:lnTo>
                      <a:pt x="218" y="220"/>
                    </a:lnTo>
                    <a:lnTo>
                      <a:pt x="218" y="216"/>
                    </a:lnTo>
                    <a:lnTo>
                      <a:pt x="216" y="210"/>
                    </a:lnTo>
                    <a:lnTo>
                      <a:pt x="212" y="208"/>
                    </a:lnTo>
                    <a:lnTo>
                      <a:pt x="210" y="204"/>
                    </a:lnTo>
                    <a:lnTo>
                      <a:pt x="205" y="202"/>
                    </a:lnTo>
                    <a:lnTo>
                      <a:pt x="201" y="202"/>
                    </a:lnTo>
                    <a:lnTo>
                      <a:pt x="201" y="189"/>
                    </a:lnTo>
                    <a:lnTo>
                      <a:pt x="207" y="189"/>
                    </a:lnTo>
                    <a:lnTo>
                      <a:pt x="211" y="189"/>
                    </a:lnTo>
                    <a:lnTo>
                      <a:pt x="216" y="187"/>
                    </a:lnTo>
                    <a:lnTo>
                      <a:pt x="219" y="184"/>
                    </a:lnTo>
                    <a:lnTo>
                      <a:pt x="223" y="180"/>
                    </a:lnTo>
                    <a:lnTo>
                      <a:pt x="224" y="176"/>
                    </a:lnTo>
                    <a:lnTo>
                      <a:pt x="224" y="171"/>
                    </a:lnTo>
                    <a:lnTo>
                      <a:pt x="224" y="167"/>
                    </a:lnTo>
                    <a:lnTo>
                      <a:pt x="223" y="163"/>
                    </a:lnTo>
                    <a:lnTo>
                      <a:pt x="219" y="159"/>
                    </a:lnTo>
                    <a:lnTo>
                      <a:pt x="216" y="157"/>
                    </a:lnTo>
                    <a:lnTo>
                      <a:pt x="211" y="154"/>
                    </a:lnTo>
                    <a:lnTo>
                      <a:pt x="207" y="154"/>
                    </a:lnTo>
                    <a:lnTo>
                      <a:pt x="207" y="141"/>
                    </a:lnTo>
                    <a:lnTo>
                      <a:pt x="219" y="141"/>
                    </a:lnTo>
                    <a:lnTo>
                      <a:pt x="224" y="141"/>
                    </a:lnTo>
                    <a:lnTo>
                      <a:pt x="228" y="138"/>
                    </a:lnTo>
                    <a:lnTo>
                      <a:pt x="232" y="136"/>
                    </a:lnTo>
                    <a:lnTo>
                      <a:pt x="235" y="133"/>
                    </a:lnTo>
                    <a:lnTo>
                      <a:pt x="237" y="128"/>
                    </a:lnTo>
                    <a:lnTo>
                      <a:pt x="237" y="124"/>
                    </a:lnTo>
                    <a:lnTo>
                      <a:pt x="237" y="119"/>
                    </a:lnTo>
                    <a:lnTo>
                      <a:pt x="235" y="115"/>
                    </a:lnTo>
                    <a:lnTo>
                      <a:pt x="232" y="111"/>
                    </a:lnTo>
                    <a:lnTo>
                      <a:pt x="228" y="108"/>
                    </a:lnTo>
                    <a:lnTo>
                      <a:pt x="224" y="106"/>
                    </a:lnTo>
                    <a:lnTo>
                      <a:pt x="219" y="106"/>
                    </a:lnTo>
                    <a:lnTo>
                      <a:pt x="152" y="106"/>
                    </a:lnTo>
                    <a:lnTo>
                      <a:pt x="148" y="106"/>
                    </a:lnTo>
                    <a:lnTo>
                      <a:pt x="148" y="106"/>
                    </a:lnTo>
                    <a:lnTo>
                      <a:pt x="113" y="106"/>
                    </a:lnTo>
                    <a:lnTo>
                      <a:pt x="123" y="69"/>
                    </a:lnTo>
                    <a:lnTo>
                      <a:pt x="123" y="36"/>
                    </a:lnTo>
                    <a:lnTo>
                      <a:pt x="122" y="30"/>
                    </a:lnTo>
                    <a:lnTo>
                      <a:pt x="119" y="23"/>
                    </a:lnTo>
                    <a:lnTo>
                      <a:pt x="116" y="19"/>
                    </a:lnTo>
                    <a:lnTo>
                      <a:pt x="110" y="15"/>
                    </a:lnTo>
                    <a:lnTo>
                      <a:pt x="105" y="13"/>
                    </a:lnTo>
                    <a:lnTo>
                      <a:pt x="99" y="11"/>
                    </a:lnTo>
                    <a:lnTo>
                      <a:pt x="93" y="11"/>
                    </a:lnTo>
                    <a:lnTo>
                      <a:pt x="93" y="53"/>
                    </a:lnTo>
                    <a:lnTo>
                      <a:pt x="80" y="72"/>
                    </a:lnTo>
                    <a:lnTo>
                      <a:pt x="36" y="120"/>
                    </a:lnTo>
                    <a:lnTo>
                      <a:pt x="36" y="120"/>
                    </a:lnTo>
                    <a:lnTo>
                      <a:pt x="29" y="130"/>
                    </a:lnTo>
                    <a:lnTo>
                      <a:pt x="24" y="142"/>
                    </a:lnTo>
                    <a:lnTo>
                      <a:pt x="23" y="146"/>
                    </a:lnTo>
                    <a:lnTo>
                      <a:pt x="0" y="146"/>
                    </a:lnTo>
                    <a:lnTo>
                      <a:pt x="0" y="134"/>
                    </a:lnTo>
                    <a:lnTo>
                      <a:pt x="13" y="134"/>
                    </a:lnTo>
                    <a:lnTo>
                      <a:pt x="17" y="124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71" y="65"/>
                    </a:lnTo>
                    <a:lnTo>
                      <a:pt x="82" y="49"/>
                    </a:lnTo>
                    <a:lnTo>
                      <a:pt x="82" y="0"/>
                    </a:lnTo>
                    <a:lnTo>
                      <a:pt x="87" y="0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Freeform 608"/>
              <p:cNvSpPr>
                <a:spLocks/>
              </p:cNvSpPr>
              <p:nvPr/>
            </p:nvSpPr>
            <p:spPr bwMode="auto">
              <a:xfrm>
                <a:off x="13279439" y="3157538"/>
                <a:ext cx="150813" cy="320675"/>
              </a:xfrm>
              <a:custGeom>
                <a:avLst/>
                <a:gdLst>
                  <a:gd name="T0" fmla="*/ 0 w 95"/>
                  <a:gd name="T1" fmla="*/ 0 h 202"/>
                  <a:gd name="T2" fmla="*/ 95 w 95"/>
                  <a:gd name="T3" fmla="*/ 0 h 202"/>
                  <a:gd name="T4" fmla="*/ 95 w 95"/>
                  <a:gd name="T5" fmla="*/ 202 h 202"/>
                  <a:gd name="T6" fmla="*/ 0 w 95"/>
                  <a:gd name="T7" fmla="*/ 202 h 202"/>
                  <a:gd name="T8" fmla="*/ 0 w 95"/>
                  <a:gd name="T9" fmla="*/ 190 h 202"/>
                  <a:gd name="T10" fmla="*/ 82 w 95"/>
                  <a:gd name="T11" fmla="*/ 190 h 202"/>
                  <a:gd name="T12" fmla="*/ 82 w 95"/>
                  <a:gd name="T13" fmla="*/ 13 h 202"/>
                  <a:gd name="T14" fmla="*/ 0 w 95"/>
                  <a:gd name="T15" fmla="*/ 13 h 202"/>
                  <a:gd name="T16" fmla="*/ 0 w 95"/>
                  <a:gd name="T17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5" h="202">
                    <a:moveTo>
                      <a:pt x="0" y="0"/>
                    </a:moveTo>
                    <a:lnTo>
                      <a:pt x="95" y="0"/>
                    </a:lnTo>
                    <a:lnTo>
                      <a:pt x="95" y="202"/>
                    </a:lnTo>
                    <a:lnTo>
                      <a:pt x="0" y="202"/>
                    </a:lnTo>
                    <a:lnTo>
                      <a:pt x="0" y="190"/>
                    </a:lnTo>
                    <a:lnTo>
                      <a:pt x="82" y="190"/>
                    </a:lnTo>
                    <a:lnTo>
                      <a:pt x="82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F002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4" name="Rectangle 609"/>
              <p:cNvSpPr>
                <a:spLocks noChangeArrowheads="1"/>
              </p:cNvSpPr>
              <p:nvPr/>
            </p:nvSpPr>
            <p:spPr bwMode="auto">
              <a:xfrm>
                <a:off x="13357226" y="3414713"/>
                <a:ext cx="26988" cy="20638"/>
              </a:xfrm>
              <a:prstGeom prst="rect">
                <a:avLst/>
              </a:prstGeom>
              <a:solidFill>
                <a:srgbClr val="CF002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62" name="Owal 61"/>
            <p:cNvSpPr/>
            <p:nvPr/>
          </p:nvSpPr>
          <p:spPr>
            <a:xfrm>
              <a:off x="6530425" y="1474036"/>
              <a:ext cx="884774" cy="884774"/>
            </a:xfrm>
            <a:prstGeom prst="ellipse">
              <a:avLst/>
            </a:prstGeom>
            <a:noFill/>
            <a:ln w="15875" cap="rnd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35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1638436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90500" y="188640"/>
            <a:ext cx="5924550" cy="3672409"/>
          </a:xfrm>
        </p:spPr>
        <p:txBody>
          <a:bodyPr>
            <a:normAutofit fontScale="90000"/>
          </a:bodyPr>
          <a:lstStyle/>
          <a:p>
            <a:r>
              <a:rPr lang="pl-PL" sz="1800" dirty="0" smtClean="0"/>
              <a:t>                                    </a:t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> </a:t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 </a:t>
            </a:r>
            <a:r>
              <a:rPr lang="pl-PL" sz="3600" dirty="0" smtClean="0"/>
              <a:t>Dziękuję za uwagę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             </a:t>
            </a:r>
            <a:br>
              <a:rPr lang="pl-PL" sz="1800" dirty="0" smtClean="0"/>
            </a:br>
            <a:r>
              <a:rPr lang="pl-PL" sz="1800" dirty="0" smtClean="0"/>
              <a:t>   </a:t>
            </a:r>
            <a:r>
              <a:rPr lang="pl-PL" sz="2000" dirty="0" smtClean="0"/>
              <a:t>Andrzej Hlawacik</a:t>
            </a:r>
            <a:br>
              <a:rPr lang="pl-PL" sz="2000" dirty="0" smtClean="0"/>
            </a:br>
            <a:r>
              <a:rPr lang="pl-PL" sz="2000" dirty="0" smtClean="0"/>
              <a:t>               Specjalista   </a:t>
            </a:r>
            <a:br>
              <a:rPr lang="pl-PL" sz="2000" dirty="0" smtClean="0"/>
            </a:br>
            <a:r>
              <a:rPr lang="pl-PL" sz="2000" dirty="0"/>
              <a:t> </a:t>
            </a:r>
            <a:r>
              <a:rPr lang="pl-PL" sz="2000" dirty="0" smtClean="0"/>
              <a:t>              Departament Instrumentów Finansowych</a:t>
            </a:r>
            <a:br>
              <a:rPr lang="pl-PL" sz="2000" dirty="0" smtClean="0"/>
            </a:br>
            <a:r>
              <a:rPr lang="pl-PL" sz="2000" dirty="0" smtClean="0"/>
              <a:t>                tel. 572 775 102</a:t>
            </a:r>
            <a:br>
              <a:rPr lang="pl-PL" sz="2000" dirty="0" smtClean="0"/>
            </a:br>
            <a:r>
              <a:rPr lang="pl-PL" sz="2000" dirty="0" smtClean="0"/>
              <a:t>                e-mail: Andrzej.Hlawacik@bgk.pl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Bank </a:t>
            </a:r>
            <a:r>
              <a:rPr lang="pl-PL" sz="2000" dirty="0"/>
              <a:t>Gospodarstwa </a:t>
            </a:r>
            <a:r>
              <a:rPr lang="pl-PL" sz="2000" dirty="0" smtClean="0"/>
              <a:t>Krajowego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>ul. </a:t>
            </a:r>
            <a:r>
              <a:rPr lang="pl-PL" sz="2000" dirty="0" err="1" smtClean="0"/>
              <a:t>Silniczna</a:t>
            </a:r>
            <a:r>
              <a:rPr lang="pl-PL" sz="2000" dirty="0" smtClean="0"/>
              <a:t> 5, 25-515 Kielce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da-DK" sz="2000" dirty="0"/>
              <a:t>tel. +48 </a:t>
            </a:r>
            <a:r>
              <a:rPr lang="pl-PL" sz="2000" dirty="0" smtClean="0"/>
              <a:t>22 475 13 00.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1600" dirty="0" smtClean="0"/>
              <a:t>                                                                                           </a:t>
            </a:r>
            <a:br>
              <a:rPr lang="pl-PL" sz="1600" dirty="0" smtClean="0"/>
            </a:br>
            <a:endParaRPr lang="pl-PL" sz="1600" dirty="0" smtClean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0" y="4251794"/>
            <a:ext cx="9889604" cy="2448272"/>
          </a:xfrm>
        </p:spPr>
        <p:txBody>
          <a:bodyPr>
            <a:normAutofit/>
          </a:bodyPr>
          <a:lstStyle/>
          <a:p>
            <a:endParaRPr lang="pl-PL" sz="2600" dirty="0" smtClean="0"/>
          </a:p>
          <a:p>
            <a:endParaRPr lang="pl-PL" sz="2600" dirty="0" smtClean="0"/>
          </a:p>
          <a:p>
            <a:r>
              <a:rPr lang="pl-PL" sz="7200" dirty="0" smtClean="0"/>
              <a:t>                                             </a:t>
            </a:r>
          </a:p>
          <a:p>
            <a:endParaRPr lang="pl-PL" sz="1400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                                                                                                                                                        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0457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5232043"/>
              </p:ext>
            </p:extLst>
          </p:nvPr>
        </p:nvGraphicFramePr>
        <p:xfrm>
          <a:off x="33114" y="1844824"/>
          <a:ext cx="8937219" cy="4435008"/>
        </p:xfrm>
        <a:graphic>
          <a:graphicData uri="http://schemas.openxmlformats.org/drawingml/2006/table">
            <a:tbl>
              <a:tblPr firstRow="1" firstCol="1" bandRow="1"/>
              <a:tblGrid>
                <a:gridCol w="1424763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512456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393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Dla kogo ?.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Ostateczni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Odbiorcy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ubiegający się o Mikropożyczkę muszą spełniać łącznie następujące kryteria: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lphaLcParenR"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są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osobami fizycznymi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wieku powyżej 29 roku życia zamierzającymi rozpocząć prowadzenie działalności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gospodarczej na terenie województwa świętokrzyskiego; </a:t>
                      </a:r>
                      <a:endParaRPr lang="pl-PL" sz="16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lphaLcParenR"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są osobami bezrobotnymi, poszukującymi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pracy, pozostającymi bez zatrudnienia  i biernymi zawodowo;</a:t>
                      </a:r>
                      <a:endParaRPr lang="pl-PL" sz="16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lphaLcParenR"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będą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prowadzić działalność gospodarczą przez okres co najmniej 12 miesięcy od dnia faktycznego rozpoczęcia działalności gospodarczej ( zgodnie z aktualnym wpisem do CEIDG );</a:t>
                      </a:r>
                      <a:endParaRPr lang="pl-PL" sz="16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lphaLcParenR"/>
                      </a:pPr>
                      <a:r>
                        <a:rPr lang="pl-PL" sz="1600" b="1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r>
                        <a:rPr lang="pl-PL" sz="1600" b="1" u="non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są i nie byli zarejestrowani w Krajowym Rejestrze Sądowym, CEIDG i nie prowadzili działalności gospodarczej w okresie 12 miesięcy poprzedzających dzień przystąpienia do projektu.</a:t>
                      </a:r>
                      <a:endParaRPr lang="pl-PL" sz="1600" b="1" u="sng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4608293"/>
              </p:ext>
            </p:extLst>
          </p:nvPr>
        </p:nvGraphicFramePr>
        <p:xfrm>
          <a:off x="33114" y="1052737"/>
          <a:ext cx="9027008" cy="792088"/>
        </p:xfrm>
        <a:graphic>
          <a:graphicData uri="http://schemas.openxmlformats.org/drawingml/2006/table">
            <a:tbl>
              <a:tblPr firstRow="1" firstCol="1" bandRow="1"/>
              <a:tblGrid>
                <a:gridCol w="1148150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564070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4788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MIKROPOŻYCZKA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901" y="282318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5619933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3314765"/>
              </p:ext>
            </p:extLst>
          </p:nvPr>
        </p:nvGraphicFramePr>
        <p:xfrm>
          <a:off x="122901" y="2031217"/>
          <a:ext cx="8937219" cy="3931680"/>
        </p:xfrm>
        <a:graphic>
          <a:graphicData uri="http://schemas.openxmlformats.org/drawingml/2006/table">
            <a:tbl>
              <a:tblPr firstRow="1" firstCol="1" bandRow="1"/>
              <a:tblGrid>
                <a:gridCol w="1424763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512456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393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Finansowania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Finansowanie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wydatków związanych z rozpoczynaniem działalności gospodarczej przez Ostatecznego Odbiorcę;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Mikropożyczki finansowane są wydatki w kwotach brutto tj. z podatkiem VAT, bez względu na to czy Pożyczkobiorca ma prawną możliwość odzyskania naliczonego podatku VAT.</a:t>
                      </a: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0174500"/>
              </p:ext>
            </p:extLst>
          </p:nvPr>
        </p:nvGraphicFramePr>
        <p:xfrm>
          <a:off x="122902" y="1052736"/>
          <a:ext cx="8937219" cy="978481"/>
        </p:xfrm>
        <a:graphic>
          <a:graphicData uri="http://schemas.openxmlformats.org/drawingml/2006/table">
            <a:tbl>
              <a:tblPr firstRow="1" firstCol="1" bandRow="1"/>
              <a:tblGrid>
                <a:gridCol w="1136730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978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MIKROPOŻYCZKA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901" y="282318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7551395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9572610"/>
              </p:ext>
            </p:extLst>
          </p:nvPr>
        </p:nvGraphicFramePr>
        <p:xfrm>
          <a:off x="122902" y="2031217"/>
          <a:ext cx="8937220" cy="4369671"/>
        </p:xfrm>
        <a:graphic>
          <a:graphicData uri="http://schemas.openxmlformats.org/drawingml/2006/table">
            <a:tbl>
              <a:tblPr firstRow="1" firstCol="1" bandRow="1"/>
              <a:tblGrid>
                <a:gridCol w="1712794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224426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677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Kwota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od 10 000,00   do  100  000,00 PLN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Okres spłaty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84 miesięcy (7 lat)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9857565"/>
                  </a:ext>
                </a:extLst>
              </a:tr>
              <a:tr h="571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Wkład własny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nie wymagany</a:t>
                      </a:r>
                      <a:endParaRPr lang="pl-PL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5231377"/>
                  </a:ext>
                </a:extLst>
              </a:tr>
              <a:tr h="520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Karencja</a:t>
                      </a:r>
                      <a:endParaRPr lang="pl-PL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l-PL" dirty="0"/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maksymalnie do 12 miesięcy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38501675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Oprocentowanie 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0,15 % na zasadach pomocy de minimis 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2319803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Opłaty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prowizje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Brak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4445584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6533728"/>
              </p:ext>
            </p:extLst>
          </p:nvPr>
        </p:nvGraphicFramePr>
        <p:xfrm>
          <a:off x="122902" y="1052736"/>
          <a:ext cx="8937219" cy="978481"/>
        </p:xfrm>
        <a:graphic>
          <a:graphicData uri="http://schemas.openxmlformats.org/drawingml/2006/table">
            <a:tbl>
              <a:tblPr firstRow="1" firstCol="1" bandRow="1"/>
              <a:tblGrid>
                <a:gridCol w="1280746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978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MIKROPOŻYCZKA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902" y="282318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6132762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5140009F-787D-4D6B-ACB9-E808C7877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9955632"/>
              </p:ext>
            </p:extLst>
          </p:nvPr>
        </p:nvGraphicFramePr>
        <p:xfrm>
          <a:off x="179512" y="2204864"/>
          <a:ext cx="8784976" cy="4176464"/>
        </p:xfrm>
        <a:graphic>
          <a:graphicData uri="http://schemas.openxmlformats.org/drawingml/2006/table">
            <a:tbl>
              <a:tblPr firstRow="1" firstCol="1" bandRow="1"/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894865238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xmlns="" val="350915180"/>
                    </a:ext>
                  </a:extLst>
                </a:gridCol>
              </a:tblGrid>
              <a:tr h="2183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Zabezpieczenie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Weksel własny in blanco oraz dodatkowo co najmniej jedno z poniższych form zabezpieczenia: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poręczenie wekslowe osób fizycznych lub prawnych,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zastaw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rejestrowy, przewłaszczenie </a:t>
                      </a: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środkach trwałych wraz z cesją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praw    </a:t>
                      </a: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polisy ubezpieczeniowej,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hipoteka na nieruchomości wraz z cesją praw z polisy ubezpieczeniowej,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inne, do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negocjacji.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9361914"/>
                  </a:ext>
                </a:extLst>
              </a:tr>
              <a:tr h="1993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Wykluczenia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Zakaz podwójnego finasowania wydatków pokrytych uprzednio ze środków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innych funduszy, programów, środków i instrumentów Unii Europejskiej lub innych źródeł pomocy krajowej lub zagranicznej,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Spłata zobowiązań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(kredyty</a:t>
                      </a: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leasingi,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zobowiązań publiczno-prawnych),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Refinansowanie inwestycji </a:t>
                      </a: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zrealizowanych,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l-PL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Finansowanie</a:t>
                      </a:r>
                      <a:r>
                        <a:rPr lang="pl-PL" sz="16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zakupu nieruchomości przeznaczonych do obrotu.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7959646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xmlns="" id="{1B8410F4-87E5-4677-9334-60FC2BC23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8424071"/>
              </p:ext>
            </p:extLst>
          </p:nvPr>
        </p:nvGraphicFramePr>
        <p:xfrm>
          <a:off x="179512" y="1340768"/>
          <a:ext cx="8784976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608883775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xmlns="" val="393683456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116008844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MIKROPOŻYCZKA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1946583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6322808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9032507"/>
              </p:ext>
            </p:extLst>
          </p:nvPr>
        </p:nvGraphicFramePr>
        <p:xfrm>
          <a:off x="84081" y="1433728"/>
          <a:ext cx="8937219" cy="5274986"/>
        </p:xfrm>
        <a:graphic>
          <a:graphicData uri="http://schemas.openxmlformats.org/drawingml/2006/table">
            <a:tbl>
              <a:tblPr firstRow="1" firstCol="1" bandRow="1"/>
              <a:tblGrid>
                <a:gridCol w="1679607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257612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393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Instytucje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Finansujące</a:t>
                      </a: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20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1/. Krajowe Stowarzyszenie Wspierania Przedsiębiorczości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26-200 Końskie ul. Staszica 2A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Tel. 41/375 14 55;  41/260 46 21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E-mail: </a:t>
                      </a:r>
                      <a:r>
                        <a:rPr lang="pl-PL" sz="16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kswp@kswp.org.pl</a:t>
                      </a:r>
                      <a:endParaRPr lang="pl-PL" sz="16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16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/.Fundacja Agencja Rozwoju Regionalnego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Starachowicach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27-200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Starachowice ul. Mickiewicza 1A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41/274 46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farr@farr.pl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3333707"/>
              </p:ext>
            </p:extLst>
          </p:nvPr>
        </p:nvGraphicFramePr>
        <p:xfrm>
          <a:off x="84081" y="1196752"/>
          <a:ext cx="8937219" cy="740832"/>
        </p:xfrm>
        <a:graphic>
          <a:graphicData uri="http://schemas.openxmlformats.org/drawingml/2006/table">
            <a:tbl>
              <a:tblPr firstRow="1" firstCol="1" bandRow="1"/>
              <a:tblGrid>
                <a:gridCol w="1136730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MIKROPOŻYCZKA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700" y="332656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2204864"/>
            <a:ext cx="1870921" cy="1260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5157192"/>
            <a:ext cx="1118448" cy="67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90445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2902" y="2031217"/>
          <a:ext cx="8937220" cy="3931680"/>
        </p:xfrm>
        <a:graphic>
          <a:graphicData uri="http://schemas.openxmlformats.org/drawingml/2006/table">
            <a:tbl>
              <a:tblPr firstRow="1" firstCol="1" bandRow="1"/>
              <a:tblGrid>
                <a:gridCol w="1496770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440450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393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finansowania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Inwestycje na wczesnym etapie funkcjonowania przedsiębiorstwa jak i na późniejszym etapie działalności, mające na celu wzrost liczby przedsiębiorstw innowacyjnych,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Wdrażanie nowych lub ulepszonych produktów lub usług,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Dostarczenie kapitału zalążkowego i kapitału na rozruch,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Możliwość pozyskania kapitału na rozszerzenie działalności,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Zakup nowoczesnego sprzętu, maszyn oraz linii do produkcji  (w tym wdrożenie TIK – </a:t>
                      </a:r>
                      <a:r>
                        <a:rPr lang="pl-PL" sz="1600" b="1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Technik Informacyjno-Komunikacyjnych 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22902" y="1052736"/>
          <a:ext cx="8937219" cy="978481"/>
        </p:xfrm>
        <a:graphic>
          <a:graphicData uri="http://schemas.openxmlformats.org/drawingml/2006/table">
            <a:tbl>
              <a:tblPr firstRow="1" firstCol="1" bandRow="1"/>
              <a:tblGrid>
                <a:gridCol w="1424762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200800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978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DLA  MŚP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901" y="282318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6228570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2902" y="2031217"/>
          <a:ext cx="8937220" cy="4166464"/>
        </p:xfrm>
        <a:graphic>
          <a:graphicData uri="http://schemas.openxmlformats.org/drawingml/2006/table">
            <a:tbl>
              <a:tblPr firstRow="1" firstCol="1" bandRow="1"/>
              <a:tblGrid>
                <a:gridCol w="1712794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224426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439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Kwota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do  1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000,00 PLN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  <a:tr h="717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Okres spłaty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do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72 miesięcy (dla pożyczek udzielonych w okresie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31.12.2021, po tym czasie 60 miesięcy) 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9857565"/>
                  </a:ext>
                </a:extLst>
              </a:tr>
              <a:tr h="717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Wkład własny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niewymagany</a:t>
                      </a:r>
                      <a:endParaRPr lang="pl-PL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5231377"/>
                  </a:ext>
                </a:extLst>
              </a:tr>
              <a:tr h="721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Karencja</a:t>
                      </a:r>
                      <a:endParaRPr lang="pl-PL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l-PL" dirty="0"/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maksymalnie do 12 miesięcy (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dla pożyczek udzielonych w okresie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31.12.2021, po tym czasie 6 miesięcy) 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38501675"/>
                  </a:ext>
                </a:extLst>
              </a:tr>
              <a:tr h="717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Oprocentowanie 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od 0% na zasadach pomocy de minimis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(dla pożyczek udzielonych w okresie </a:t>
                      </a: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31.12.2021, po tym czasie 0,15%) 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2319803"/>
                  </a:ext>
                </a:extLst>
              </a:tr>
              <a:tr h="742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Opłaty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prowizje</a:t>
                      </a: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brak</a:t>
                      </a:r>
                      <a:endParaRPr lang="pl-P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4445584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22902" y="1052736"/>
          <a:ext cx="8937219" cy="978481"/>
        </p:xfrm>
        <a:graphic>
          <a:graphicData uri="http://schemas.openxmlformats.org/drawingml/2006/table">
            <a:tbl>
              <a:tblPr firstRow="1" firstCol="1" bandRow="1"/>
              <a:tblGrid>
                <a:gridCol w="1280746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978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DLA MŚP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902" y="282318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0296180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0D5CB3D-699E-4EC5-A2C5-8E3D1B2B5D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081" y="1700808"/>
          <a:ext cx="8937325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1679627">
                  <a:extLst>
                    <a:ext uri="{9D8B030D-6E8A-4147-A177-3AD203B41FA5}">
                      <a16:colId xmlns:a16="http://schemas.microsoft.com/office/drawing/2014/main" xmlns="" val="3712818671"/>
                    </a:ext>
                  </a:extLst>
                </a:gridCol>
                <a:gridCol w="7257698">
                  <a:extLst>
                    <a:ext uri="{9D8B030D-6E8A-4147-A177-3AD203B41FA5}">
                      <a16:colId xmlns:a16="http://schemas.microsoft.com/office/drawing/2014/main" xmlns="" val="3751807631"/>
                    </a:ext>
                  </a:extLst>
                </a:gridCol>
              </a:tblGrid>
              <a:tr h="482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Instytucje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Finansujące</a:t>
                      </a: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 Krajowe Stowarzyszenie Wspierania Przedsiębiorczości</a:t>
                      </a:r>
                    </a:p>
                    <a:p>
                      <a:pPr marL="28800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26-200 Końskie ul. Staszica 2A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Tel. 41/375 14 55;  41/260 46 21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E-mail: 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kswp@kswp.org.pl</a:t>
                      </a:r>
                      <a:endParaRPr lang="pl-PL" sz="16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 Lubelska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Fundacja Rozwoju- Oddział w Kielcach</a:t>
                      </a: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8000" marR="0" lvl="4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25-008 Kielce, ul. Staszica 1, lok 106-107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Tel. 41/313 31 77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E-mail: </a:t>
                      </a:r>
                      <a:r>
                        <a:rPr lang="pl-PL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info@lfr.lublin.pl</a:t>
                      </a: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 </a:t>
                      </a: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Świętokrzyski Fundusz Rozwoju Sp. z o.o.</a:t>
                      </a:r>
                      <a:endParaRPr lang="pl-PL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8000" marR="0" lvl="4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25-516 Kielce AL. IX Wieków Kielc 4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Tel. 41/360 02 80;  41/360 02 89</a:t>
                      </a:r>
                    </a:p>
                    <a:p>
                      <a:pPr marL="2880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E-mail: </a:t>
                      </a:r>
                      <a:r>
                        <a:rPr lang="pl-PL" sz="1600" b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sekretariat@sfr-kielce.pl</a:t>
                      </a:r>
                      <a:endParaRPr lang="pl-PL" sz="1600" b="1" baseline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0291885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84081" y="1196752"/>
          <a:ext cx="8937219" cy="740832"/>
        </p:xfrm>
        <a:graphic>
          <a:graphicData uri="http://schemas.openxmlformats.org/drawingml/2006/table">
            <a:tbl>
              <a:tblPr firstRow="1" firstCol="1" bandRow="1"/>
              <a:tblGrid>
                <a:gridCol w="1136730">
                  <a:extLst>
                    <a:ext uri="{9D8B030D-6E8A-4147-A177-3AD203B41FA5}">
                      <a16:colId xmlns:a16="http://schemas.microsoft.com/office/drawing/2014/main" xmlns="" val="3469399847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xmlns="" val="3881990318"/>
                    </a:ext>
                  </a:extLst>
                </a:gridCol>
                <a:gridCol w="311657">
                  <a:extLst>
                    <a:ext uri="{9D8B030D-6E8A-4147-A177-3AD203B41FA5}">
                      <a16:colId xmlns:a16="http://schemas.microsoft.com/office/drawing/2014/main" xmlns="" val="1137671517"/>
                    </a:ext>
                  </a:extLst>
                </a:gridCol>
              </a:tblGrid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POŻYCZKA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DLA MŚP</a:t>
                      </a:r>
                      <a:r>
                        <a:rPr lang="pl-PL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48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44000" marT="72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043677"/>
                  </a:ext>
                </a:extLst>
              </a:tr>
            </a:tbl>
          </a:graphicData>
        </a:graphic>
      </p:graphicFrame>
      <p:pic>
        <p:nvPicPr>
          <p:cNvPr id="5" name="Obraz 9" descr="image00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700" y="332656"/>
            <a:ext cx="2064258" cy="56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1937584"/>
            <a:ext cx="1815582" cy="1232515"/>
          </a:xfrm>
          <a:prstGeom prst="rect">
            <a:avLst/>
          </a:prstGeom>
        </p:spPr>
      </p:pic>
      <p:pic>
        <p:nvPicPr>
          <p:cNvPr id="8" name="Picture 2" descr="DEFENDE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9125" y="4823467"/>
            <a:ext cx="2494721" cy="728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8376" y="3443168"/>
            <a:ext cx="209547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192625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GK 2015">
  <a:themeElements>
    <a:clrScheme name="New BGK">
      <a:dk1>
        <a:srgbClr val="7F7F7F"/>
      </a:dk1>
      <a:lt1>
        <a:sysClr val="window" lastClr="FFFFFF"/>
      </a:lt1>
      <a:dk2>
        <a:srgbClr val="C20021"/>
      </a:dk2>
      <a:lt2>
        <a:srgbClr val="EEECE1"/>
      </a:lt2>
      <a:accent1>
        <a:srgbClr val="DA2038"/>
      </a:accent1>
      <a:accent2>
        <a:srgbClr val="AA0023"/>
      </a:accent2>
      <a:accent3>
        <a:srgbClr val="7F7F7F"/>
      </a:accent3>
      <a:accent4>
        <a:srgbClr val="BFBFBF"/>
      </a:accent4>
      <a:accent5>
        <a:srgbClr val="7C0F1E"/>
      </a:accent5>
      <a:accent6>
        <a:srgbClr val="5F5F5F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GK 2015">
  <a:themeElements>
    <a:clrScheme name="New BGK">
      <a:dk1>
        <a:srgbClr val="7F7F7F"/>
      </a:dk1>
      <a:lt1>
        <a:sysClr val="window" lastClr="FFFFFF"/>
      </a:lt1>
      <a:dk2>
        <a:srgbClr val="C20021"/>
      </a:dk2>
      <a:lt2>
        <a:srgbClr val="EEECE1"/>
      </a:lt2>
      <a:accent1>
        <a:srgbClr val="DA2038"/>
      </a:accent1>
      <a:accent2>
        <a:srgbClr val="AA0023"/>
      </a:accent2>
      <a:accent3>
        <a:srgbClr val="7F7F7F"/>
      </a:accent3>
      <a:accent4>
        <a:srgbClr val="BFBFBF"/>
      </a:accent4>
      <a:accent5>
        <a:srgbClr val="7C0F1E"/>
      </a:accent5>
      <a:accent6>
        <a:srgbClr val="5F5F5F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a xmlns="9092b8c8-eab4-4465-8644-e64a7003ab05">Prezentacje poświęcone programom/produktom BGK</kategoria>
    <_dlc_DocId xmlns="51558230-da65-4863-82dc-579f45735f64">EK3D6Q4R3HVH-539-19</_dlc_DocId>
    <_dlc_DocIdUrl xmlns="51558230-da65-4863-82dc-579f45735f64">
      <Url>http://intranet/obanku/_layouts/DocIdRedir.aspx?ID=EK3D6Q4R3HVH-539-19</Url>
      <Description>EK3D6Q4R3HVH-539-19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A383F11EF0FD47BA2F513FC17373D8" ma:contentTypeVersion="1" ma:contentTypeDescription="Utwórz nowy dokument." ma:contentTypeScope="" ma:versionID="15fb924a091be7b1739d000c5c7f6830">
  <xsd:schema xmlns:xsd="http://www.w3.org/2001/XMLSchema" xmlns:xs="http://www.w3.org/2001/XMLSchema" xmlns:p="http://schemas.microsoft.com/office/2006/metadata/properties" xmlns:ns2="51558230-da65-4863-82dc-579f45735f64" xmlns:ns3="9092b8c8-eab4-4465-8644-e64a7003ab05" targetNamespace="http://schemas.microsoft.com/office/2006/metadata/properties" ma:root="true" ma:fieldsID="ee54cf2b0c9c43673b366b9afea52e00" ns2:_="" ns3:_="">
    <xsd:import namespace="51558230-da65-4863-82dc-579f45735f64"/>
    <xsd:import namespace="9092b8c8-eab4-4465-8644-e64a7003ab0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558230-da65-4863-82dc-579f45735f6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rtość identyfikatora dokumentu" ma:description="Wartość identyfikatora dokumentu przypisanego do tego elementu." ma:internalName="_dlc_DocId" ma:readOnly="true">
      <xsd:simpleType>
        <xsd:restriction base="dms:Text"/>
      </xsd:simpleType>
    </xsd:element>
    <xsd:element name="_dlc_DocIdUrl" ma:index="9" nillable="true" ma:displayName="Identyfikator dokumentu" ma:description="Łącze stałe do teg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2b8c8-eab4-4465-8644-e64a7003ab05" elementFormDefault="qualified">
    <xsd:import namespace="http://schemas.microsoft.com/office/2006/documentManagement/types"/>
    <xsd:import namespace="http://schemas.microsoft.com/office/infopath/2007/PartnerControls"/>
    <xsd:element name="kategoria" ma:index="11" nillable="true" ma:displayName="kategoria" ma:internalName="kategoria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8957E1-84D4-4991-9610-01C512D2C4B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115A9A4-05BD-49E4-8A1F-9AAD73AF8F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6F6F-1CE0-4159-865A-B2625CDFBF39}">
  <ds:schemaRefs>
    <ds:schemaRef ds:uri="http://schemas.microsoft.com/office/2006/metadata/properties"/>
    <ds:schemaRef ds:uri="http://purl.org/dc/terms/"/>
    <ds:schemaRef ds:uri="9092b8c8-eab4-4465-8644-e64a7003ab05"/>
    <ds:schemaRef ds:uri="http://schemas.microsoft.com/office/2006/documentManagement/types"/>
    <ds:schemaRef ds:uri="51558230-da65-4863-82dc-579f45735f64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F3D3578-0051-42B0-BB2F-418DDD528A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558230-da65-4863-82dc-579f45735f64"/>
    <ds:schemaRef ds:uri="9092b8c8-eab4-4465-8644-e64a7003ab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9658</TotalTime>
  <Words>895</Words>
  <Application>Microsoft Office PowerPoint</Application>
  <PresentationFormat>Pokaz na ekranie (4:3)</PresentationFormat>
  <Paragraphs>192</Paragraphs>
  <Slides>14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BGK 2015</vt:lpstr>
      <vt:lpstr>1_BGK 2015</vt:lpstr>
      <vt:lpstr>  Mikropożyczka –   na rozpoczęcie działalności gospodarczej   Starostwo Powiatowe   Powiatowy Urząd Pracy w Kielcach   28.09.2021 r.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                                               Dziękuję za uwagę                    Andrzej Hlawacik                Specjalista                   Departament Instrumentów Finansowych                 tel. 572 775 102                 e-mail: Andrzej.Hlawacik@bgk.pl  Bank Gospodarstwa Krajowego ul. Silniczna 5, 25-515 Kielce tel. +48 22 475 13 00.                                                                                              </vt:lpstr>
    </vt:vector>
  </TitlesOfParts>
  <Company>Bank Gospodarstwa Krajowego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Inicjatywa JESSICA</dc:title>
  <dc:creator>Henkiel, Maciej</dc:creator>
  <cp:lastModifiedBy>user</cp:lastModifiedBy>
  <cp:revision>986</cp:revision>
  <cp:lastPrinted>2018-11-22T10:15:20Z</cp:lastPrinted>
  <dcterms:created xsi:type="dcterms:W3CDTF">2014-03-12T08:21:31Z</dcterms:created>
  <dcterms:modified xsi:type="dcterms:W3CDTF">2021-09-29T04:58:22Z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0x0101002DA383F11EF0FD47BA2F513FC17373D8</vt:lpwstr>
  </property>
  <property fmtid="{D5CDD505-2E9C-101B-9397-08002B2CF9AE}" pid="3" name="_dlc_DocIdItemGuid">
    <vt:lpwstr>1913bc11-3e19-483c-98d6-bdefe1270e94</vt:lpwstr>
  </property>
  <property fmtid="{D5CDD505-2E9C-101B-9397-08002B2CF9AE}" pid="4" name="MSIP_Label_ffd642cb-f5ac-4f9c-8f91-3377ed972e0d_Enabled">
    <vt:lpwstr>True</vt:lpwstr>
  </property>
  <property fmtid="{D5CDD505-2E9C-101B-9397-08002B2CF9AE}" pid="5" name="MSIP_Label_ffd642cb-f5ac-4f9c-8f91-3377ed972e0d_SiteId">
    <vt:lpwstr>29bb5b9c-200a-4906-89ef-c651c86ab301</vt:lpwstr>
  </property>
  <property fmtid="{D5CDD505-2E9C-101B-9397-08002B2CF9AE}" pid="6" name="MSIP_Label_ffd642cb-f5ac-4f9c-8f91-3377ed972e0d_Owner">
    <vt:lpwstr>Justyna.Gaska@bgk.pl</vt:lpwstr>
  </property>
  <property fmtid="{D5CDD505-2E9C-101B-9397-08002B2CF9AE}" pid="7" name="MSIP_Label_ffd642cb-f5ac-4f9c-8f91-3377ed972e0d_SetDate">
    <vt:lpwstr>2021-05-21T11:02:34.1307479Z</vt:lpwstr>
  </property>
  <property fmtid="{D5CDD505-2E9C-101B-9397-08002B2CF9AE}" pid="8" name="MSIP_Label_ffd642cb-f5ac-4f9c-8f91-3377ed972e0d_Name">
    <vt:lpwstr>Wewnętrzne</vt:lpwstr>
  </property>
  <property fmtid="{D5CDD505-2E9C-101B-9397-08002B2CF9AE}" pid="9" name="MSIP_Label_ffd642cb-f5ac-4f9c-8f91-3377ed972e0d_Application">
    <vt:lpwstr>Microsoft Azure Information Protection</vt:lpwstr>
  </property>
  <property fmtid="{D5CDD505-2E9C-101B-9397-08002B2CF9AE}" pid="10" name="MSIP_Label_ffd642cb-f5ac-4f9c-8f91-3377ed972e0d_ActionId">
    <vt:lpwstr>d88f8f4b-3aad-47ba-8ddf-9f8b473bbec7</vt:lpwstr>
  </property>
  <property fmtid="{D5CDD505-2E9C-101B-9397-08002B2CF9AE}" pid="11" name="MSIP_Label_ffd642cb-f5ac-4f9c-8f91-3377ed972e0d_Extended_MSFT_Method">
    <vt:lpwstr>Manual</vt:lpwstr>
  </property>
  <property fmtid="{D5CDD505-2E9C-101B-9397-08002B2CF9AE}" pid="12" name="MSIP_Label_52a0fa98-7deb-4b97-a58b-3087d9cf6647_Enabled">
    <vt:lpwstr>True</vt:lpwstr>
  </property>
  <property fmtid="{D5CDD505-2E9C-101B-9397-08002B2CF9AE}" pid="13" name="MSIP_Label_52a0fa98-7deb-4b97-a58b-3087d9cf6647_SiteId">
    <vt:lpwstr>29bb5b9c-200a-4906-89ef-c651c86ab301</vt:lpwstr>
  </property>
  <property fmtid="{D5CDD505-2E9C-101B-9397-08002B2CF9AE}" pid="14" name="MSIP_Label_52a0fa98-7deb-4b97-a58b-3087d9cf6647_Owner">
    <vt:lpwstr>Justyna.Gaska@bgk.pl</vt:lpwstr>
  </property>
  <property fmtid="{D5CDD505-2E9C-101B-9397-08002B2CF9AE}" pid="15" name="MSIP_Label_52a0fa98-7deb-4b97-a58b-3087d9cf6647_SetDate">
    <vt:lpwstr>2021-05-21T11:02:34.1307479Z</vt:lpwstr>
  </property>
  <property fmtid="{D5CDD505-2E9C-101B-9397-08002B2CF9AE}" pid="16" name="MSIP_Label_52a0fa98-7deb-4b97-a58b-3087d9cf6647_Name">
    <vt:lpwstr>Ograniczony dostęp</vt:lpwstr>
  </property>
  <property fmtid="{D5CDD505-2E9C-101B-9397-08002B2CF9AE}" pid="17" name="MSIP_Label_52a0fa98-7deb-4b97-a58b-3087d9cf6647_Application">
    <vt:lpwstr>Microsoft Azure Information Protection</vt:lpwstr>
  </property>
  <property fmtid="{D5CDD505-2E9C-101B-9397-08002B2CF9AE}" pid="18" name="MSIP_Label_52a0fa98-7deb-4b97-a58b-3087d9cf6647_ActionId">
    <vt:lpwstr>d88f8f4b-3aad-47ba-8ddf-9f8b473bbec7</vt:lpwstr>
  </property>
  <property fmtid="{D5CDD505-2E9C-101B-9397-08002B2CF9AE}" pid="19" name="MSIP_Label_52a0fa98-7deb-4b97-a58b-3087d9cf6647_Parent">
    <vt:lpwstr>ffd642cb-f5ac-4f9c-8f91-3377ed972e0d</vt:lpwstr>
  </property>
  <property fmtid="{D5CDD505-2E9C-101B-9397-08002B2CF9AE}" pid="20" name="MSIP_Label_52a0fa98-7deb-4b97-a58b-3087d9cf6647_Extended_MSFT_Method">
    <vt:lpwstr>Manual</vt:lpwstr>
  </property>
  <property fmtid="{D5CDD505-2E9C-101B-9397-08002B2CF9AE}" pid="21" name="Sensitivity">
    <vt:lpwstr>Wewnętrzne Ograniczony dostęp</vt:lpwstr>
  </property>
</Properties>
</file>